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81" r:id="rId8"/>
    <p:sldId id="263" r:id="rId9"/>
    <p:sldId id="264" r:id="rId10"/>
    <p:sldId id="265" r:id="rId11"/>
    <p:sldId id="282" r:id="rId12"/>
    <p:sldId id="266" r:id="rId13"/>
    <p:sldId id="267" r:id="rId14"/>
    <p:sldId id="268" r:id="rId15"/>
    <p:sldId id="283" r:id="rId16"/>
    <p:sldId id="269" r:id="rId17"/>
    <p:sldId id="270" r:id="rId18"/>
    <p:sldId id="272" r:id="rId19"/>
    <p:sldId id="273" r:id="rId20"/>
    <p:sldId id="274" r:id="rId21"/>
    <p:sldId id="275" r:id="rId22"/>
    <p:sldId id="276" r:id="rId23"/>
    <p:sldId id="284" r:id="rId24"/>
    <p:sldId id="301" r:id="rId25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A020"/>
    <a:srgbClr val="CA04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38"/>
    <p:restoredTop sz="94610"/>
  </p:normalViewPr>
  <p:slideViewPr>
    <p:cSldViewPr snapToGrid="0" snapToObjects="1">
      <p:cViewPr varScale="1">
        <p:scale>
          <a:sx n="150" d="100"/>
          <a:sy n="150" d="100"/>
        </p:scale>
        <p:origin x="168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2406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C8D6C2-F3AB-C03E-C743-BDDBB75AA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39DBD2-DC47-98AA-D103-1C355F07FF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B328C1-739D-D50A-D3D2-D3A23E06FD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A5A00A-7AD5-D8BD-8084-0E19AE33E0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1946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ED7D76-4667-903C-2C2B-4746E4C256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85982B-B6B4-599B-9375-B584031D02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359E5C-36D6-FD0B-A00D-E710BA99E6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D2AF8B-FC0D-887C-893B-5CE8ABE6C4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3907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FE1DD1-636A-A949-81C4-5C5B92750B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A21D27-43EA-452D-CAA8-CC25A4D027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96F99D-0EAF-3819-0BEB-50B9E8E0F4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BD8A2B-D3AC-B7C1-7A7C-371D3A941F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6AEC92-9514-41B3-87A9-6A6B5F344D3A}" type="slidenum">
              <a:rPr lang="en-IN" smtClean="0"/>
              <a:t>24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7869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59238-B4ED-A11E-BA8E-6658C71358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FB5F9B-3E42-66D9-3159-B52EA2FB2A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A44683-D60B-BEA7-850B-3FB2E4E4E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9219A-40E7-43E0-B85E-E82AAD52F624}" type="datetimeFigureOut">
              <a:rPr lang="en-IN" smtClean="0"/>
              <a:t>19/06/26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3921EB-869E-A789-0DBC-6B9D6163F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B0D26B-E3D4-7866-7C09-72CE7C54E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9477A-1F8B-4307-A4A1-62B364E4E6A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25606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jp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.png"/><Relationship Id="rId5" Type="http://schemas.openxmlformats.org/officeDocument/2006/relationships/image" Target="../media/image13.jp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8.pn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2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nstagram.com/p/DWsSGd6Cnh0/" TargetMode="External"/><Relationship Id="rId13" Type="http://schemas.openxmlformats.org/officeDocument/2006/relationships/hyperlink" Target="https://www.instagram.com/p/DW3oXg1lBj3/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www.instagram.com/p/DWoMw0QDekB/" TargetMode="External"/><Relationship Id="rId12" Type="http://schemas.openxmlformats.org/officeDocument/2006/relationships/hyperlink" Target="https://www.instagram.com/p/DW0qJzlD3Oy/" TargetMode="External"/><Relationship Id="rId17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6" Type="http://schemas.openxmlformats.org/officeDocument/2006/relationships/hyperlink" Target="https://www.linkedin.com/feed/update/urn:li:activity:7446787525035163648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instagram.com/p/DWluvdUj99w/" TargetMode="External"/><Relationship Id="rId11" Type="http://schemas.openxmlformats.org/officeDocument/2006/relationships/hyperlink" Target="https://www.instagram.com/p/DW0qFz1D704/" TargetMode="External"/><Relationship Id="rId5" Type="http://schemas.openxmlformats.org/officeDocument/2006/relationships/hyperlink" Target="https://www.instagram.com/p/DWjIcEWGp0o/" TargetMode="External"/><Relationship Id="rId15" Type="http://schemas.openxmlformats.org/officeDocument/2006/relationships/hyperlink" Target="https://www.instagram.com/p/DXYXAw5lAg8/" TargetMode="External"/><Relationship Id="rId10" Type="http://schemas.openxmlformats.org/officeDocument/2006/relationships/hyperlink" Target="https://www.instagram.com/p/DW0puaMj8GY/" TargetMode="External"/><Relationship Id="rId4" Type="http://schemas.openxmlformats.org/officeDocument/2006/relationships/hyperlink" Target="https://www.instagram.com/p/DWhAuSxDBe8/" TargetMode="External"/><Relationship Id="rId9" Type="http://schemas.openxmlformats.org/officeDocument/2006/relationships/hyperlink" Target="https://www.instagram.com/p/DWyaGW2jNhq/" TargetMode="External"/><Relationship Id="rId14" Type="http://schemas.openxmlformats.org/officeDocument/2006/relationships/hyperlink" Target="https://www.instagram.com/p/DW8gUA-De2P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003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91782A15-C7BB-5B91-0713-0F60871CA5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1" b="11709"/>
          <a:stretch>
            <a:fillRect/>
          </a:stretch>
        </p:blipFill>
        <p:spPr>
          <a:xfrm>
            <a:off x="-50944" y="0"/>
            <a:ext cx="12242944" cy="6858000"/>
          </a:xfrm>
          <a:prstGeom prst="rect">
            <a:avLst/>
          </a:prstGeom>
        </p:spPr>
      </p:pic>
      <p:sp>
        <p:nvSpPr>
          <p:cNvPr id="12" name="Text 3">
            <a:extLst>
              <a:ext uri="{FF2B5EF4-FFF2-40B4-BE49-F238E27FC236}">
                <a16:creationId xmlns:a16="http://schemas.microsoft.com/office/drawing/2014/main" id="{1646CD10-712D-4F66-38C2-9788501E55A4}"/>
              </a:ext>
            </a:extLst>
          </p:cNvPr>
          <p:cNvSpPr/>
          <p:nvPr/>
        </p:nvSpPr>
        <p:spPr>
          <a:xfrm>
            <a:off x="411480" y="1014347"/>
            <a:ext cx="1143000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300" kern="0" spc="6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BONN</a:t>
            </a:r>
            <a:endParaRPr lang="en-US" sz="10300" dirty="0">
              <a:solidFill>
                <a:schemeClr val="bg1"/>
              </a:solidFill>
            </a:endParaRPr>
          </a:p>
        </p:txBody>
      </p:sp>
      <p:sp>
        <p:nvSpPr>
          <p:cNvPr id="13" name="Text 4">
            <a:extLst>
              <a:ext uri="{FF2B5EF4-FFF2-40B4-BE49-F238E27FC236}">
                <a16:creationId xmlns:a16="http://schemas.microsoft.com/office/drawing/2014/main" id="{122CF8D8-A642-B5CF-1A76-13FCD4489010}"/>
              </a:ext>
            </a:extLst>
          </p:cNvPr>
          <p:cNvSpPr/>
          <p:nvPr/>
        </p:nvSpPr>
        <p:spPr>
          <a:xfrm>
            <a:off x="411480" y="2288127"/>
            <a:ext cx="114300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800" kern="0" spc="3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DESI TWIST</a:t>
            </a:r>
            <a:endParaRPr lang="en-US" sz="8800" dirty="0">
              <a:solidFill>
                <a:srgbClr val="E8A020"/>
              </a:solidFill>
            </a:endParaRPr>
          </a:p>
        </p:txBody>
      </p:sp>
      <p:sp>
        <p:nvSpPr>
          <p:cNvPr id="14" name="Text 5">
            <a:extLst>
              <a:ext uri="{FF2B5EF4-FFF2-40B4-BE49-F238E27FC236}">
                <a16:creationId xmlns:a16="http://schemas.microsoft.com/office/drawing/2014/main" id="{7FCCE0C5-F196-1AA0-141D-9EB599114240}"/>
              </a:ext>
            </a:extLst>
          </p:cNvPr>
          <p:cNvSpPr/>
          <p:nvPr/>
        </p:nvSpPr>
        <p:spPr>
          <a:xfrm>
            <a:off x="411480" y="3574667"/>
            <a:ext cx="8229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India's First Desi Twist Bread</a:t>
            </a:r>
            <a:endParaRPr lang="en-US" sz="2000" dirty="0"/>
          </a:p>
        </p:txBody>
      </p:sp>
      <p:sp>
        <p:nvSpPr>
          <p:cNvPr id="15" name="Text 6">
            <a:extLst>
              <a:ext uri="{FF2B5EF4-FFF2-40B4-BE49-F238E27FC236}">
                <a16:creationId xmlns:a16="http://schemas.microsoft.com/office/drawing/2014/main" id="{AC1AFE9A-E257-CDB3-30A6-7870F3A86817}"/>
              </a:ext>
            </a:extLst>
          </p:cNvPr>
          <p:cNvSpPr/>
          <p:nvPr/>
        </p:nvSpPr>
        <p:spPr>
          <a:xfrm>
            <a:off x="411480" y="4910115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b="1" kern="0" spc="280" dirty="0">
                <a:solidFill>
                  <a:schemeClr val="bg1"/>
                </a:solidFill>
              </a:rPr>
              <a:t>BEST USE OF SOCIAL MEDIA TO LAUNCH A PRODUCT OR SERVICE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71BACCD-AAB3-2DC2-EC6A-5121919FC2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5ED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5CC1E8F1-2DC0-D445-A26F-EFE4F0367E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1" b="11709"/>
          <a:stretch>
            <a:fillRect/>
          </a:stretch>
        </p:blipFill>
        <p:spPr>
          <a:xfrm>
            <a:off x="-50944" y="0"/>
            <a:ext cx="12242944" cy="685800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274320" y="1783080"/>
            <a:ext cx="3200400" cy="2560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64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THE</a:t>
            </a:r>
            <a:endParaRPr lang="en-US" sz="6400" dirty="0">
              <a:solidFill>
                <a:schemeClr val="bg1"/>
              </a:solidFill>
            </a:endParaRPr>
          </a:p>
          <a:p>
            <a:pPr marL="0" indent="0" algn="l">
              <a:lnSpc>
                <a:spcPct val="88000"/>
              </a:lnSpc>
              <a:buNone/>
            </a:pPr>
            <a:r>
              <a:rPr lang="en-US" sz="64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ENTRY</a:t>
            </a:r>
            <a:endParaRPr lang="en-US" sz="6400" dirty="0">
              <a:solidFill>
                <a:srgbClr val="E8A020"/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274320" y="3330121"/>
            <a:ext cx="3200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chemeClr val="bg1"/>
                </a:solidFill>
              </a:rPr>
              <a:t>BONN GROUP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4480560" y="1668252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chemeClr val="bg1"/>
                </a:solidFill>
              </a:rPr>
              <a:t>CATEGORY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" name="Text 6"/>
          <p:cNvSpPr/>
          <p:nvPr/>
        </p:nvSpPr>
        <p:spPr>
          <a:xfrm>
            <a:off x="4480560" y="1988292"/>
            <a:ext cx="7315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Best Use of Social Media to Launch a Product or Service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4480560" y="2582652"/>
            <a:ext cx="7132320" cy="36576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480560" y="2765532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20" dirty="0">
                <a:solidFill>
                  <a:schemeClr val="bg1"/>
                </a:solidFill>
              </a:rPr>
              <a:t>BRAND</a:t>
            </a:r>
            <a:endParaRPr lang="en-US" sz="1100" b="1" dirty="0">
              <a:solidFill>
                <a:schemeClr val="bg1"/>
              </a:solidFill>
            </a:endParaRPr>
          </a:p>
        </p:txBody>
      </p:sp>
      <p:sp>
        <p:nvSpPr>
          <p:cNvPr id="12" name="Text 10"/>
          <p:cNvSpPr/>
          <p:nvPr/>
        </p:nvSpPr>
        <p:spPr>
          <a:xfrm>
            <a:off x="4480560" y="3717149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20" dirty="0">
                <a:solidFill>
                  <a:schemeClr val="bg1"/>
                </a:solidFill>
              </a:rPr>
              <a:t>PRODUCT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13" name="Text 11"/>
          <p:cNvSpPr/>
          <p:nvPr/>
        </p:nvSpPr>
        <p:spPr>
          <a:xfrm>
            <a:off x="6858000" y="3717149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Bonn Desi Twist Breads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14" name="Text 12"/>
          <p:cNvSpPr/>
          <p:nvPr/>
        </p:nvSpPr>
        <p:spPr>
          <a:xfrm>
            <a:off x="4480560" y="413256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20" dirty="0">
                <a:solidFill>
                  <a:schemeClr val="bg1"/>
                </a:solidFill>
              </a:rPr>
              <a:t>PLATFORM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15" name="Text 13"/>
          <p:cNvSpPr/>
          <p:nvPr/>
        </p:nvSpPr>
        <p:spPr>
          <a:xfrm>
            <a:off x="6858000" y="4137132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Instagram, LinkedIn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16" name="Text 14"/>
          <p:cNvSpPr/>
          <p:nvPr/>
        </p:nvSpPr>
        <p:spPr>
          <a:xfrm>
            <a:off x="4480560" y="4526291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20" dirty="0">
                <a:solidFill>
                  <a:schemeClr val="bg1"/>
                </a:solidFill>
              </a:rPr>
              <a:t>COMMERCE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17" name="Text 15"/>
          <p:cNvSpPr/>
          <p:nvPr/>
        </p:nvSpPr>
        <p:spPr>
          <a:xfrm>
            <a:off x="6858000" y="4526291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Blinkit (Quick Commerce)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18" name="Text 16"/>
          <p:cNvSpPr/>
          <p:nvPr/>
        </p:nvSpPr>
        <p:spPr>
          <a:xfrm>
            <a:off x="4480560" y="495223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20" dirty="0">
                <a:solidFill>
                  <a:schemeClr val="bg1"/>
                </a:solidFill>
              </a:rPr>
              <a:t>YEAR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19" name="Text 17"/>
          <p:cNvSpPr/>
          <p:nvPr/>
        </p:nvSpPr>
        <p:spPr>
          <a:xfrm>
            <a:off x="6858000" y="4952230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2026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20" name="Text 18"/>
          <p:cNvSpPr/>
          <p:nvPr/>
        </p:nvSpPr>
        <p:spPr>
          <a:xfrm>
            <a:off x="4480560" y="5378169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20" dirty="0">
                <a:solidFill>
                  <a:schemeClr val="bg1"/>
                </a:solidFill>
              </a:rPr>
              <a:t>MARKET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21" name="Text 19"/>
          <p:cNvSpPr/>
          <p:nvPr/>
        </p:nvSpPr>
        <p:spPr>
          <a:xfrm>
            <a:off x="6858000" y="5378169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Pan India | National Digital Launch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22" name="Text 20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chemeClr val="bg1"/>
                </a:solidFill>
              </a:rPr>
              <a:t>2 / 24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A290A680-EED2-DFB3-E174-9F590DF313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B4E1E47-AD45-78D4-1840-A5BB6F8AEC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2561" y="2713664"/>
            <a:ext cx="1354159" cy="69703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D677B9C-6217-1742-4394-0F585883A6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8856"/>
            <a:ext cx="6080760" cy="7006856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502920" y="2171177"/>
            <a:ext cx="530352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600" kern="0" spc="1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9 in 10</a:t>
            </a:r>
            <a:endParaRPr lang="en-US" sz="9600" dirty="0">
              <a:solidFill>
                <a:srgbClr val="E8A02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3058815"/>
            <a:ext cx="515041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3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Indian homes</a:t>
            </a:r>
            <a:r>
              <a:rPr lang="en-US" sz="3400" dirty="0">
                <a:solidFill>
                  <a:schemeClr val="bg1"/>
                </a:solidFill>
              </a:rPr>
              <a:t> </a:t>
            </a:r>
            <a:r>
              <a:rPr lang="en-US" sz="3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have bread.</a:t>
            </a:r>
            <a:endParaRPr lang="en-US" sz="3400" dirty="0">
              <a:solidFill>
                <a:schemeClr val="bg1"/>
              </a:solidFill>
            </a:endParaRPr>
          </a:p>
        </p:txBody>
      </p:sp>
      <p:sp>
        <p:nvSpPr>
          <p:cNvPr id="6" name="Text 4"/>
          <p:cNvSpPr/>
          <p:nvPr/>
        </p:nvSpPr>
        <p:spPr>
          <a:xfrm>
            <a:off x="548640" y="4430415"/>
            <a:ext cx="53035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staple is everywhere.</a:t>
            </a:r>
            <a:endParaRPr lang="en-US" sz="1400" dirty="0">
              <a:solidFill>
                <a:schemeClr val="bg1"/>
              </a:solidFill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flavour? Nowhere.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6583680" y="23317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800" dirty="0">
                <a:solidFill>
                  <a:srgbClr val="C8102E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BUT.</a:t>
            </a:r>
            <a:endParaRPr lang="en-US" sz="8800" dirty="0"/>
          </a:p>
        </p:txBody>
      </p:sp>
      <p:sp>
        <p:nvSpPr>
          <p:cNvPr id="8" name="Text 6"/>
          <p:cNvSpPr/>
          <p:nvPr/>
        </p:nvSpPr>
        <p:spPr>
          <a:xfrm>
            <a:off x="6629400" y="2759809"/>
            <a:ext cx="52120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200" dirty="0">
                <a:solidFill>
                  <a:srgbClr val="FFC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It has always been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>
                <a:solidFill>
                  <a:srgbClr val="FFC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western format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>
                <a:solidFill>
                  <a:srgbClr val="FFC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 a desi country.</a:t>
            </a:r>
            <a:endParaRPr lang="en-US" sz="3200" dirty="0">
              <a:solidFill>
                <a:srgbClr val="FFC000"/>
              </a:solidFill>
            </a:endParaRPr>
          </a:p>
        </p:txBody>
      </p:sp>
      <p:sp>
        <p:nvSpPr>
          <p:cNvPr id="10" name="Text 8"/>
          <p:cNvSpPr/>
          <p:nvPr/>
        </p:nvSpPr>
        <p:spPr>
          <a:xfrm>
            <a:off x="6583680" y="4434136"/>
            <a:ext cx="52120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50" dirty="0">
                <a:latin typeface="Georgia" pitchFamily="34" charset="0"/>
                <a:ea typeface="Georgia" pitchFamily="34" charset="-122"/>
                <a:cs typeface="Georgia" pitchFamily="34" charset="-120"/>
              </a:rPr>
              <a:t>Plain. Bland. Western.</a:t>
            </a:r>
            <a:endParaRPr lang="en-US" sz="145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450" dirty="0">
                <a:latin typeface="Georgia" pitchFamily="34" charset="0"/>
                <a:ea typeface="Georgia" pitchFamily="34" charset="-122"/>
                <a:cs typeface="Georgia" pitchFamily="34" charset="-120"/>
              </a:rPr>
              <a:t>And nobody was questioning it.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D4C9B0"/>
                </a:solidFill>
              </a:rPr>
              <a:t>3 / 24</a:t>
            </a:r>
            <a:endParaRPr lang="en-US" sz="8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7AFA2D4-9B69-C31E-84D8-280761538B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7A0E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rgbClr val="C8102E">
              <a:alpha val="30000"/>
            </a:srgbClr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704320" y="0"/>
            <a:ext cx="457200" cy="6858000"/>
          </a:xfrm>
          <a:prstGeom prst="rect">
            <a:avLst/>
          </a:prstGeom>
          <a:solidFill>
            <a:srgbClr val="C8102E">
              <a:alpha val="30000"/>
            </a:srgbClr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731520" y="1645920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500" dirty="0">
                <a:solidFill>
                  <a:srgbClr val="E8A020"/>
                </a:solidFill>
              </a:rPr>
              <a:t>THE INSIGHT</a:t>
            </a:r>
            <a:endParaRPr lang="en-US" sz="1000" dirty="0">
              <a:solidFill>
                <a:srgbClr val="E8A020"/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1737360" y="610961"/>
            <a:ext cx="18288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6000" dirty="0">
                <a:solidFill>
                  <a:srgbClr val="C810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</a:t>
            </a:r>
            <a:endParaRPr lang="en-US" sz="16000" dirty="0"/>
          </a:p>
        </p:txBody>
      </p:sp>
      <p:sp>
        <p:nvSpPr>
          <p:cNvPr id="6" name="Text 4"/>
          <p:cNvSpPr/>
          <p:nvPr/>
        </p:nvSpPr>
        <p:spPr>
          <a:xfrm>
            <a:off x="1188720" y="1463040"/>
            <a:ext cx="9875520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2000"/>
              </a:lnSpc>
              <a:buNone/>
            </a:pPr>
            <a:r>
              <a:rPr lang="en-US" sz="4000" i="1" dirty="0">
                <a:solidFill>
                  <a:srgbClr val="F5ED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Indian households</a:t>
            </a:r>
            <a:endParaRPr lang="en-US" sz="4000" dirty="0"/>
          </a:p>
          <a:p>
            <a:pPr marL="0" indent="0" algn="ctr">
              <a:lnSpc>
                <a:spcPct val="122000"/>
              </a:lnSpc>
              <a:buNone/>
            </a:pPr>
            <a:r>
              <a:rPr lang="en-US" sz="4000" i="1" dirty="0">
                <a:solidFill>
                  <a:srgbClr val="F5ED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crave desi flavours,</a:t>
            </a:r>
            <a:endParaRPr lang="en-US" sz="4000" dirty="0"/>
          </a:p>
          <a:p>
            <a:pPr marL="0" indent="0" algn="ctr">
              <a:lnSpc>
                <a:spcPct val="122000"/>
              </a:lnSpc>
              <a:buNone/>
            </a:pPr>
            <a:r>
              <a:rPr lang="en-US" sz="4000" i="1" dirty="0">
                <a:solidFill>
                  <a:srgbClr val="F5ED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but everyday bread</a:t>
            </a:r>
            <a:endParaRPr lang="en-US" sz="4000" dirty="0"/>
          </a:p>
          <a:p>
            <a:pPr marL="0" indent="0" algn="ctr">
              <a:lnSpc>
                <a:spcPct val="122000"/>
              </a:lnSpc>
              <a:buNone/>
            </a:pPr>
            <a:r>
              <a:rPr lang="en-US" sz="4000" i="1" dirty="0">
                <a:solidFill>
                  <a:srgbClr val="F5ED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stays western and bland.</a:t>
            </a:r>
            <a:endParaRPr lang="en-US" sz="4000" dirty="0"/>
          </a:p>
        </p:txBody>
      </p:sp>
      <p:sp>
        <p:nvSpPr>
          <p:cNvPr id="8" name="Text 6"/>
          <p:cNvSpPr/>
          <p:nvPr/>
        </p:nvSpPr>
        <p:spPr>
          <a:xfrm>
            <a:off x="2286000" y="5943600"/>
            <a:ext cx="7589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kern="0" spc="150" dirty="0">
                <a:solidFill>
                  <a:srgbClr val="D4C9B0"/>
                </a:solidFill>
              </a:rPr>
              <a:t>Core Strategic Insight | Bonn Desi Twist 2026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D4C9B0"/>
                </a:solidFill>
              </a:rPr>
              <a:t>4 / 24</a:t>
            </a:r>
            <a:endParaRPr lang="en-US" sz="8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F45CA2-9AC0-61EA-5D92-5937FCAF41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5ED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659218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50" dirty="0">
                <a:solidFill>
                  <a:srgbClr val="8A7A72"/>
                </a:solidFill>
              </a:rPr>
              <a:t>THE IDEA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457200" y="979258"/>
            <a:ext cx="1143000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400" kern="0" spc="400" dirty="0">
                <a:solidFill>
                  <a:srgbClr val="100303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INDIA'S</a:t>
            </a:r>
            <a:endParaRPr lang="en-US" sz="10400" dirty="0"/>
          </a:p>
        </p:txBody>
      </p:sp>
      <p:sp>
        <p:nvSpPr>
          <p:cNvPr id="4" name="Text 2"/>
          <p:cNvSpPr/>
          <p:nvPr/>
        </p:nvSpPr>
        <p:spPr>
          <a:xfrm>
            <a:off x="457200" y="2122258"/>
            <a:ext cx="1143000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400" kern="0" spc="400" dirty="0">
                <a:solidFill>
                  <a:srgbClr val="100303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FIRST</a:t>
            </a:r>
            <a:endParaRPr lang="en-US" sz="10400" dirty="0"/>
          </a:p>
        </p:txBody>
      </p:sp>
      <p:sp>
        <p:nvSpPr>
          <p:cNvPr id="7" name="Text 5"/>
          <p:cNvSpPr/>
          <p:nvPr/>
        </p:nvSpPr>
        <p:spPr>
          <a:xfrm>
            <a:off x="457200" y="4682578"/>
            <a:ext cx="1143000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400" kern="0" spc="400" dirty="0">
                <a:solidFill>
                  <a:srgbClr val="100303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BREAD</a:t>
            </a:r>
            <a:endParaRPr lang="en-US" sz="10400" dirty="0"/>
          </a:p>
        </p:txBody>
      </p:sp>
      <p:sp>
        <p:nvSpPr>
          <p:cNvPr id="9" name="Text 7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A7A72"/>
                </a:solidFill>
              </a:rPr>
              <a:t>5 / 24</a:t>
            </a:r>
            <a:endParaRPr lang="en-US" sz="8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2536DF-E395-EB51-E604-A45A191A0A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415C0DB-8814-8D18-A811-75E5A5F0F7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0" r="15608"/>
          <a:stretch>
            <a:fillRect/>
          </a:stretch>
        </p:blipFill>
        <p:spPr>
          <a:xfrm rot="21218951">
            <a:off x="6012530" y="1030815"/>
            <a:ext cx="1919358" cy="27719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B15B956-EB4D-E6F4-8FB2-C33440DBF5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0" t="2872" r="22985" b="1698"/>
          <a:stretch>
            <a:fillRect/>
          </a:stretch>
        </p:blipFill>
        <p:spPr>
          <a:xfrm rot="750911">
            <a:off x="7112378" y="1784266"/>
            <a:ext cx="1681959" cy="27571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578E656-E4E5-F5EE-762E-34B9FFABAE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5" r="14564"/>
          <a:stretch>
            <a:fillRect/>
          </a:stretch>
        </p:blipFill>
        <p:spPr>
          <a:xfrm rot="1202580">
            <a:off x="4495691" y="854454"/>
            <a:ext cx="2224131" cy="29909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Shape 3"/>
          <p:cNvSpPr/>
          <p:nvPr/>
        </p:nvSpPr>
        <p:spPr>
          <a:xfrm>
            <a:off x="457200" y="3329266"/>
            <a:ext cx="6858000" cy="137160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21" name="Text 4"/>
          <p:cNvSpPr/>
          <p:nvPr/>
        </p:nvSpPr>
        <p:spPr>
          <a:xfrm>
            <a:off x="457200" y="3329266"/>
            <a:ext cx="68580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400" kern="0" spc="2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DESI TWIST</a:t>
            </a:r>
            <a:endParaRPr lang="en-US" sz="10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0B9960CD-F340-5EAC-B135-BCBA3EA0AF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2504" y="-88250"/>
            <a:ext cx="4184904" cy="700685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C4AC930-5880-79DC-58EE-33E5116EA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1104" y="-88250"/>
            <a:ext cx="4090416" cy="700685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7FAA2D9-9EAC-6CAE-551D-261D2E1FD2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8856"/>
            <a:ext cx="4087368" cy="7006856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320040" y="1005840"/>
            <a:ext cx="342900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52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LEHSUNI</a:t>
            </a:r>
            <a:endParaRPr lang="en-US" sz="5200" dirty="0"/>
          </a:p>
          <a:p>
            <a:pPr marL="0" indent="0" algn="l">
              <a:lnSpc>
                <a:spcPct val="88000"/>
              </a:lnSpc>
              <a:buNone/>
            </a:pPr>
            <a:r>
              <a:rPr lang="en-US" sz="52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TADKA</a:t>
            </a:r>
            <a:endParaRPr lang="en-US" sz="5200" dirty="0"/>
          </a:p>
        </p:txBody>
      </p:sp>
      <p:sp>
        <p:nvSpPr>
          <p:cNvPr id="4" name="Text 2"/>
          <p:cNvSpPr/>
          <p:nvPr/>
        </p:nvSpPr>
        <p:spPr>
          <a:xfrm>
            <a:off x="1571741" y="3288315"/>
            <a:ext cx="2328175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Bold, garlicky,</a:t>
            </a:r>
            <a:endParaRPr lang="en-US" sz="1500" dirty="0"/>
          </a:p>
          <a:p>
            <a:pPr marL="0" indent="0" algn="l">
              <a:lnSpc>
                <a:spcPct val="130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flavour-packed snacking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320040" y="4983480"/>
            <a:ext cx="1280160" cy="347472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320040" y="4983480"/>
            <a:ext cx="1280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150" dirty="0">
                <a:solidFill>
                  <a:srgbClr val="C8102E"/>
                </a:solidFill>
              </a:rPr>
              <a:t>HIGH FIBRE</a:t>
            </a:r>
            <a:endParaRPr lang="en-US" sz="800" dirty="0"/>
          </a:p>
        </p:txBody>
      </p:sp>
      <p:sp>
        <p:nvSpPr>
          <p:cNvPr id="9" name="Text 7"/>
          <p:cNvSpPr/>
          <p:nvPr/>
        </p:nvSpPr>
        <p:spPr>
          <a:xfrm>
            <a:off x="4370832" y="1005840"/>
            <a:ext cx="342900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52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AJWAIN</a:t>
            </a:r>
            <a:endParaRPr lang="en-US" sz="5200" dirty="0"/>
          </a:p>
          <a:p>
            <a:pPr marL="0" indent="0" algn="l">
              <a:lnSpc>
                <a:spcPct val="88000"/>
              </a:lnSpc>
              <a:buNone/>
            </a:pPr>
            <a:r>
              <a:rPr lang="en-US" sz="52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JEERA</a:t>
            </a:r>
            <a:endParaRPr lang="en-US" sz="5200" dirty="0"/>
          </a:p>
        </p:txBody>
      </p:sp>
      <p:sp>
        <p:nvSpPr>
          <p:cNvPr id="10" name="Text 8"/>
          <p:cNvSpPr/>
          <p:nvPr/>
        </p:nvSpPr>
        <p:spPr>
          <a:xfrm>
            <a:off x="5656409" y="3291840"/>
            <a:ext cx="2075265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Rooted in digestion</a:t>
            </a:r>
            <a:endParaRPr lang="en-US" sz="1500" dirty="0"/>
          </a:p>
          <a:p>
            <a:pPr marL="0" indent="0" algn="l">
              <a:lnSpc>
                <a:spcPct val="130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and daily comfort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4370832" y="4983480"/>
            <a:ext cx="1280160" cy="347472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70832" y="4983480"/>
            <a:ext cx="1280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150" dirty="0">
                <a:solidFill>
                  <a:srgbClr val="3D5A3E"/>
                </a:solidFill>
              </a:rPr>
              <a:t>NO MAIDA</a:t>
            </a:r>
            <a:endParaRPr lang="en-US" sz="800" dirty="0"/>
          </a:p>
        </p:txBody>
      </p:sp>
      <p:sp>
        <p:nvSpPr>
          <p:cNvPr id="14" name="Shape 12"/>
          <p:cNvSpPr/>
          <p:nvPr/>
        </p:nvSpPr>
        <p:spPr>
          <a:xfrm>
            <a:off x="4050792" y="0"/>
            <a:ext cx="36576" cy="6858000"/>
          </a:xfrm>
          <a:prstGeom prst="rect">
            <a:avLst/>
          </a:prstGeom>
          <a:solidFill>
            <a:schemeClr val="bg1"/>
          </a:solidFill>
          <a:ln w="12700">
            <a:solidFill>
              <a:srgbClr val="100303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430768" y="1005840"/>
            <a:ext cx="342900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52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MISSI</a:t>
            </a:r>
            <a:endParaRPr lang="en-US" sz="5200" dirty="0"/>
          </a:p>
          <a:p>
            <a:pPr marL="0" indent="0" algn="l">
              <a:lnSpc>
                <a:spcPct val="88000"/>
              </a:lnSpc>
              <a:buNone/>
            </a:pPr>
            <a:r>
              <a:rPr lang="en-US" sz="52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BREAD</a:t>
            </a:r>
            <a:endParaRPr lang="en-US" sz="5200" dirty="0"/>
          </a:p>
        </p:txBody>
      </p:sp>
      <p:sp>
        <p:nvSpPr>
          <p:cNvPr id="17" name="Text 15"/>
          <p:cNvSpPr/>
          <p:nvPr/>
        </p:nvSpPr>
        <p:spPr>
          <a:xfrm>
            <a:off x="9786449" y="3291840"/>
            <a:ext cx="2280947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Traditional Indian taste</a:t>
            </a:r>
            <a:endParaRPr lang="en-US" sz="1500" dirty="0"/>
          </a:p>
          <a:p>
            <a:pPr marL="0" indent="0" algn="l">
              <a:lnSpc>
                <a:spcPct val="130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 a modern format</a:t>
            </a:r>
            <a:endParaRPr lang="en-US" sz="1500" dirty="0"/>
          </a:p>
        </p:txBody>
      </p:sp>
      <p:sp>
        <p:nvSpPr>
          <p:cNvPr id="18" name="Shape 16"/>
          <p:cNvSpPr/>
          <p:nvPr/>
        </p:nvSpPr>
        <p:spPr>
          <a:xfrm>
            <a:off x="8430768" y="4983480"/>
            <a:ext cx="1280160" cy="347472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8430768" y="4983480"/>
            <a:ext cx="12801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kern="0" spc="150" dirty="0">
                <a:solidFill>
                  <a:srgbClr val="B86818"/>
                </a:solidFill>
              </a:rPr>
              <a:t>NO MAIDA</a:t>
            </a:r>
            <a:endParaRPr lang="en-US" sz="800" dirty="0"/>
          </a:p>
        </p:txBody>
      </p:sp>
      <p:sp>
        <p:nvSpPr>
          <p:cNvPr id="21" name="Shape 19"/>
          <p:cNvSpPr/>
          <p:nvPr/>
        </p:nvSpPr>
        <p:spPr>
          <a:xfrm>
            <a:off x="8110728" y="0"/>
            <a:ext cx="36576" cy="6858000"/>
          </a:xfrm>
          <a:prstGeom prst="rect">
            <a:avLst/>
          </a:prstGeom>
          <a:solidFill>
            <a:schemeClr val="bg1"/>
          </a:solidFill>
          <a:ln w="12700">
            <a:solidFill>
              <a:srgbClr val="100303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365760" y="320040"/>
            <a:ext cx="11430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kern="0" spc="250" dirty="0">
                <a:solidFill>
                  <a:srgbClr val="FFFFFF"/>
                </a:solidFill>
              </a:rPr>
              <a:t>INDIA'S FIRST DESI TWIST BREAD| THREE BOLD FLAVOURS</a:t>
            </a:r>
            <a:endParaRPr lang="en-US" sz="700" dirty="0"/>
          </a:p>
        </p:txBody>
      </p:sp>
      <p:sp>
        <p:nvSpPr>
          <p:cNvPr id="23" name="Text 21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D4C9B0"/>
                </a:solidFill>
              </a:rPr>
              <a:t>6 / 24</a:t>
            </a:r>
            <a:endParaRPr lang="en-US" sz="800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4C7A71A0-229E-64AA-96E3-8FF9271DCC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040" y="5745956"/>
            <a:ext cx="1354159" cy="69703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590AFDA1-13F3-2654-0E2E-B5C8DDD163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0728" y="5745955"/>
            <a:ext cx="1354159" cy="69703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7BF6EFB-621C-9C33-9605-A460291CB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3768" y="5745954"/>
            <a:ext cx="1354159" cy="69703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4302582-A4CC-A74D-2209-98826F97CE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0" t="2872" r="22985" b="1698"/>
          <a:stretch>
            <a:fillRect/>
          </a:stretch>
        </p:blipFill>
        <p:spPr>
          <a:xfrm>
            <a:off x="143680" y="2636874"/>
            <a:ext cx="1394517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30A6927-8735-3817-22F2-A89E510060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5" r="14564"/>
          <a:stretch>
            <a:fillRect/>
          </a:stretch>
        </p:blipFill>
        <p:spPr>
          <a:xfrm>
            <a:off x="4000593" y="2589869"/>
            <a:ext cx="1723974" cy="2318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20EF7DD-50A4-9703-1848-DF674D9EFC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0" r="15608"/>
          <a:stretch>
            <a:fillRect/>
          </a:stretch>
        </p:blipFill>
        <p:spPr>
          <a:xfrm>
            <a:off x="8147304" y="2663569"/>
            <a:ext cx="1606355" cy="23199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196972A-E1CA-D820-A392-8E8C70FD51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13D386E-4539-886B-BA71-526C9DB2F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C4A74ED6-CA8F-3FBD-4271-836E90C00B24}"/>
              </a:ext>
            </a:extLst>
          </p:cNvPr>
          <p:cNvSpPr/>
          <p:nvPr/>
        </p:nvSpPr>
        <p:spPr>
          <a:xfrm>
            <a:off x="457200" y="1616787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50" dirty="0">
                <a:solidFill>
                  <a:srgbClr val="8A7A72"/>
                </a:solidFill>
              </a:rPr>
              <a:t>THE MNEMONIC</a:t>
            </a:r>
            <a:endParaRPr lang="en-US" sz="90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B4B532BE-9790-0F08-47F2-6A72B7305C98}"/>
              </a:ext>
            </a:extLst>
          </p:cNvPr>
          <p:cNvSpPr/>
          <p:nvPr/>
        </p:nvSpPr>
        <p:spPr>
          <a:xfrm>
            <a:off x="411480" y="1737360"/>
            <a:ext cx="1143000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6600" kern="0" spc="400" dirty="0">
                <a:solidFill>
                  <a:srgbClr val="100303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BREAD PE LAGEGA TADKA</a:t>
            </a:r>
            <a:endParaRPr lang="en-US" sz="6600" dirty="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36CEA4FC-5E2F-8DEA-50DD-14E44E065EE3}"/>
              </a:ext>
            </a:extLst>
          </p:cNvPr>
          <p:cNvSpPr/>
          <p:nvPr/>
        </p:nvSpPr>
        <p:spPr>
          <a:xfrm>
            <a:off x="457200" y="3248883"/>
            <a:ext cx="1143000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6600" kern="0" spc="400" dirty="0">
                <a:solidFill>
                  <a:srgbClr val="100303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FULL DESI JHATKA</a:t>
            </a:r>
            <a:endParaRPr lang="en-US" sz="6600" dirty="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148C1CD6-B140-E4C1-CED9-77AA028DBB31}"/>
              </a:ext>
            </a:extLst>
          </p:cNvPr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A7A72"/>
                </a:solidFill>
              </a:rPr>
              <a:t>7 / 24</a:t>
            </a:r>
            <a:endParaRPr lang="en-US" sz="8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922482C-5C30-7860-DB5C-6E60C378AE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  <p:sp>
        <p:nvSpPr>
          <p:cNvPr id="20" name="Shape 3">
            <a:extLst>
              <a:ext uri="{FF2B5EF4-FFF2-40B4-BE49-F238E27FC236}">
                <a16:creationId xmlns:a16="http://schemas.microsoft.com/office/drawing/2014/main" id="{F943B1DD-CCFE-F7D8-4AF2-41257314819D}"/>
              </a:ext>
            </a:extLst>
          </p:cNvPr>
          <p:cNvSpPr/>
          <p:nvPr/>
        </p:nvSpPr>
        <p:spPr>
          <a:xfrm>
            <a:off x="457200" y="2640915"/>
            <a:ext cx="4423144" cy="790213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21" name="Text 4">
            <a:extLst>
              <a:ext uri="{FF2B5EF4-FFF2-40B4-BE49-F238E27FC236}">
                <a16:creationId xmlns:a16="http://schemas.microsoft.com/office/drawing/2014/main" id="{D2171257-AF95-5CDA-4CCC-DE3726018A34}"/>
              </a:ext>
            </a:extLst>
          </p:cNvPr>
          <p:cNvSpPr/>
          <p:nvPr/>
        </p:nvSpPr>
        <p:spPr>
          <a:xfrm>
            <a:off x="457200" y="2390413"/>
            <a:ext cx="68580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6600" kern="0" spc="2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SWAG MERA</a:t>
            </a:r>
            <a:endParaRPr lang="en-US" sz="6600" dirty="0"/>
          </a:p>
        </p:txBody>
      </p:sp>
      <p:sp>
        <p:nvSpPr>
          <p:cNvPr id="5" name="Text 5">
            <a:extLst>
              <a:ext uri="{FF2B5EF4-FFF2-40B4-BE49-F238E27FC236}">
                <a16:creationId xmlns:a16="http://schemas.microsoft.com/office/drawing/2014/main" id="{18486535-E8CB-A0F0-ADBE-FFCC59842993}"/>
              </a:ext>
            </a:extLst>
          </p:cNvPr>
          <p:cNvSpPr/>
          <p:nvPr/>
        </p:nvSpPr>
        <p:spPr>
          <a:xfrm>
            <a:off x="457200" y="4617720"/>
            <a:ext cx="32918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C8102E"/>
                </a:solidFill>
              </a:rPr>
              <a:t>RECALL DEVICE</a:t>
            </a:r>
            <a:endParaRPr lang="en-US" sz="900" dirty="0"/>
          </a:p>
        </p:txBody>
      </p:sp>
      <p:sp>
        <p:nvSpPr>
          <p:cNvPr id="6" name="Text 6">
            <a:extLst>
              <a:ext uri="{FF2B5EF4-FFF2-40B4-BE49-F238E27FC236}">
                <a16:creationId xmlns:a16="http://schemas.microsoft.com/office/drawing/2014/main" id="{DA6E4CC9-C99C-C5A6-E181-F304016BEA0D}"/>
              </a:ext>
            </a:extLst>
          </p:cNvPr>
          <p:cNvSpPr/>
          <p:nvPr/>
        </p:nvSpPr>
        <p:spPr>
          <a:xfrm>
            <a:off x="457200" y="5029200"/>
            <a:ext cx="3291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Lodged the product</a:t>
            </a:r>
            <a:endParaRPr lang="en-US" sz="13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 consumer memory</a:t>
            </a:r>
            <a:endParaRPr lang="en-US" sz="1300" dirty="0"/>
          </a:p>
        </p:txBody>
      </p:sp>
      <p:sp>
        <p:nvSpPr>
          <p:cNvPr id="8" name="Text 8">
            <a:extLst>
              <a:ext uri="{FF2B5EF4-FFF2-40B4-BE49-F238E27FC236}">
                <a16:creationId xmlns:a16="http://schemas.microsoft.com/office/drawing/2014/main" id="{08A63B2C-3E54-D107-94F1-9F2A1C8EF45D}"/>
              </a:ext>
            </a:extLst>
          </p:cNvPr>
          <p:cNvSpPr/>
          <p:nvPr/>
        </p:nvSpPr>
        <p:spPr>
          <a:xfrm>
            <a:off x="3338623" y="4617720"/>
            <a:ext cx="32918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C8102E"/>
                </a:solidFill>
              </a:rPr>
              <a:t>REEL HOOK</a:t>
            </a:r>
            <a:endParaRPr lang="en-US" sz="900" dirty="0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08047BCF-E38D-7867-1CB5-E7DA7EEAAE67}"/>
              </a:ext>
            </a:extLst>
          </p:cNvPr>
          <p:cNvSpPr/>
          <p:nvPr/>
        </p:nvSpPr>
        <p:spPr>
          <a:xfrm>
            <a:off x="3338623" y="5029200"/>
            <a:ext cx="3291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Drove organic content</a:t>
            </a:r>
            <a:endParaRPr lang="en-US" sz="13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sharing across formats</a:t>
            </a:r>
            <a:endParaRPr lang="en-US" sz="1300" dirty="0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C98B5CB2-D7F7-B9EC-8A40-1B34CA0D6CCA}"/>
              </a:ext>
            </a:extLst>
          </p:cNvPr>
          <p:cNvSpPr/>
          <p:nvPr/>
        </p:nvSpPr>
        <p:spPr>
          <a:xfrm>
            <a:off x="6630463" y="4617720"/>
            <a:ext cx="32918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C8102E"/>
                </a:solidFill>
              </a:rPr>
              <a:t>BLINKIT NOTED IT</a:t>
            </a:r>
            <a:endParaRPr lang="en-US" sz="900" dirty="0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1D396A61-94EA-60CE-5F00-1E2A019B8B60}"/>
              </a:ext>
            </a:extLst>
          </p:cNvPr>
          <p:cNvSpPr/>
          <p:nvPr/>
        </p:nvSpPr>
        <p:spPr>
          <a:xfrm>
            <a:off x="6630463" y="5029200"/>
            <a:ext cx="3291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Platform partners</a:t>
            </a:r>
            <a:endParaRPr lang="en-US" sz="13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acknowledged its effectiveness</a:t>
            </a: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36092745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185AFDE4-91D2-81E2-52A1-0C95AAD1D8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1" b="11709"/>
          <a:stretch>
            <a:fillRect/>
          </a:stretch>
        </p:blipFill>
        <p:spPr>
          <a:xfrm>
            <a:off x="-50944" y="0"/>
            <a:ext cx="12242944" cy="685800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502920" y="678995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50" dirty="0">
                <a:solidFill>
                  <a:schemeClr val="bg1"/>
                </a:solidFill>
              </a:rPr>
              <a:t>THE STRATEGY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502920" y="822960"/>
            <a:ext cx="9144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Built on three uncompromising pillars.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4" name="Shape 2"/>
          <p:cNvSpPr/>
          <p:nvPr/>
        </p:nvSpPr>
        <p:spPr>
          <a:xfrm>
            <a:off x="502920" y="1572768"/>
            <a:ext cx="868680" cy="132588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1572768"/>
            <a:ext cx="86868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8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01</a:t>
            </a:r>
            <a:endParaRPr lang="en-US" sz="3800" dirty="0"/>
          </a:p>
        </p:txBody>
      </p:sp>
      <p:sp>
        <p:nvSpPr>
          <p:cNvPr id="6" name="Text 4"/>
          <p:cNvSpPr/>
          <p:nvPr/>
        </p:nvSpPr>
        <p:spPr>
          <a:xfrm>
            <a:off x="1508760" y="1645920"/>
            <a:ext cx="3840480" cy="11704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7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CATEGORY DISRUPTION</a:t>
            </a:r>
            <a:endParaRPr lang="en-US" sz="1700" dirty="0">
              <a:solidFill>
                <a:schemeClr val="bg1"/>
              </a:solidFill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lang="en-US" sz="17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THROUGH FAMILIARITY</a:t>
            </a:r>
            <a:endParaRPr lang="en-US" sz="1700" dirty="0">
              <a:solidFill>
                <a:schemeClr val="bg1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5577840" y="1645920"/>
            <a:ext cx="6217920" cy="11704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2000"/>
              </a:lnSpc>
              <a:buNone/>
            </a:pPr>
            <a:r>
              <a:rPr lang="en-US" sz="13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Instantly new, yet instantly familiar. </a:t>
            </a:r>
          </a:p>
          <a:p>
            <a:pPr marL="0" indent="0">
              <a:lnSpc>
                <a:spcPct val="122000"/>
              </a:lnSpc>
              <a:buNone/>
            </a:pPr>
            <a:r>
              <a:rPr lang="en-US" sz="13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lowest possible barrier to trial, because consumers already knew the flavours.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8" name="Shape 6"/>
          <p:cNvSpPr/>
          <p:nvPr/>
        </p:nvSpPr>
        <p:spPr>
          <a:xfrm>
            <a:off x="502920" y="2926080"/>
            <a:ext cx="11430000" cy="32004"/>
          </a:xfrm>
          <a:prstGeom prst="rect">
            <a:avLst/>
          </a:prstGeom>
          <a:solidFill>
            <a:schemeClr val="bg1"/>
          </a:solidFill>
          <a:ln w="12700">
            <a:solidFill>
              <a:srgbClr val="D4C9B0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502920" y="3145536"/>
            <a:ext cx="868680" cy="1325880"/>
          </a:xfrm>
          <a:prstGeom prst="rect">
            <a:avLst/>
          </a:prstGeom>
          <a:solidFill>
            <a:srgbClr val="3D5A3E"/>
          </a:solidFill>
          <a:ln w="12700">
            <a:solidFill>
              <a:srgbClr val="3D5A3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02920" y="3145536"/>
            <a:ext cx="86868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8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02</a:t>
            </a:r>
            <a:endParaRPr lang="en-US" sz="3800" dirty="0"/>
          </a:p>
        </p:txBody>
      </p:sp>
      <p:sp>
        <p:nvSpPr>
          <p:cNvPr id="11" name="Text 9"/>
          <p:cNvSpPr/>
          <p:nvPr/>
        </p:nvSpPr>
        <p:spPr>
          <a:xfrm>
            <a:off x="1508760" y="3218688"/>
            <a:ext cx="3840480" cy="11704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7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CHAI-TIME CULTURE</a:t>
            </a:r>
            <a:endParaRPr lang="en-US" sz="1700" dirty="0">
              <a:solidFill>
                <a:schemeClr val="bg1"/>
              </a:solidFill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lang="en-US" sz="17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AS ENTRY POINT</a:t>
            </a:r>
            <a:endParaRPr lang="en-US" sz="1700" dirty="0">
              <a:solidFill>
                <a:schemeClr val="bg1"/>
              </a:solidFill>
            </a:endParaRPr>
          </a:p>
        </p:txBody>
      </p:sp>
      <p:sp>
        <p:nvSpPr>
          <p:cNvPr id="12" name="Text 10"/>
          <p:cNvSpPr/>
          <p:nvPr/>
        </p:nvSpPr>
        <p:spPr>
          <a:xfrm>
            <a:off x="5577840" y="3218688"/>
            <a:ext cx="6217920" cy="11704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2000"/>
              </a:lnSpc>
              <a:buNone/>
            </a:pPr>
            <a:r>
              <a:rPr lang="en-US" sz="13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Don't fight for breakfast. Own a stronger, more emotional moment like chai + snack. Especially during rainy evenings. Occasion-led positioning beats category-led.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13" name="Shape 11"/>
          <p:cNvSpPr/>
          <p:nvPr/>
        </p:nvSpPr>
        <p:spPr>
          <a:xfrm>
            <a:off x="502920" y="4498848"/>
            <a:ext cx="11430000" cy="32004"/>
          </a:xfrm>
          <a:prstGeom prst="rect">
            <a:avLst/>
          </a:prstGeom>
          <a:solidFill>
            <a:schemeClr val="bg1"/>
          </a:solidFill>
          <a:ln w="12700">
            <a:solidFill>
              <a:srgbClr val="D4C9B0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502920" y="4718304"/>
            <a:ext cx="868680" cy="1325880"/>
          </a:xfrm>
          <a:prstGeom prst="rect">
            <a:avLst/>
          </a:prstGeom>
          <a:solidFill>
            <a:srgbClr val="B86818"/>
          </a:solidFill>
          <a:ln w="12700">
            <a:solidFill>
              <a:srgbClr val="B86818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502920" y="4718304"/>
            <a:ext cx="868680" cy="1325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8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03</a:t>
            </a:r>
            <a:endParaRPr lang="en-US" sz="3800" dirty="0"/>
          </a:p>
        </p:txBody>
      </p:sp>
      <p:sp>
        <p:nvSpPr>
          <p:cNvPr id="16" name="Text 14"/>
          <p:cNvSpPr/>
          <p:nvPr/>
        </p:nvSpPr>
        <p:spPr>
          <a:xfrm>
            <a:off x="1508760" y="4791456"/>
            <a:ext cx="3840480" cy="11704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7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DIGITAL-FIRST</a:t>
            </a:r>
            <a:endParaRPr lang="en-US" sz="1700" dirty="0">
              <a:solidFill>
                <a:schemeClr val="bg1"/>
              </a:solidFill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lang="en-US" sz="17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WITH COMMERCE INTEGRATION</a:t>
            </a:r>
            <a:endParaRPr lang="en-US" sz="1700" dirty="0">
              <a:solidFill>
                <a:schemeClr val="bg1"/>
              </a:solidFill>
            </a:endParaRPr>
          </a:p>
        </p:txBody>
      </p:sp>
      <p:sp>
        <p:nvSpPr>
          <p:cNvPr id="17" name="Text 15"/>
          <p:cNvSpPr/>
          <p:nvPr/>
        </p:nvSpPr>
        <p:spPr>
          <a:xfrm>
            <a:off x="5577840" y="4791456"/>
            <a:ext cx="6217920" cy="11704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2000"/>
              </a:lnSpc>
              <a:buNone/>
            </a:pPr>
            <a:r>
              <a:rPr lang="en-US" sz="13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Build awareness and drive action in the same breath. Blinkit integration turned every content touchpoint into a purchase opportunity. </a:t>
            </a:r>
          </a:p>
          <a:p>
            <a:pPr marL="0" indent="0">
              <a:lnSpc>
                <a:spcPct val="122000"/>
              </a:lnSpc>
              <a:buNone/>
            </a:pPr>
            <a:r>
              <a:rPr lang="en-US" sz="1300" b="1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Discovery → craving → checkout</a:t>
            </a:r>
            <a:r>
              <a:rPr lang="en-US" sz="13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18" name="Text 16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A7A72"/>
                </a:solidFill>
              </a:rPr>
              <a:t>8 / 24</a:t>
            </a:r>
            <a:endParaRPr lang="en-US" sz="8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A0DCB05-03FD-0C96-242C-A0331E2466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003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4C739751-503C-0906-1751-91F80C0678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1" b="11709"/>
          <a:stretch>
            <a:fillRect/>
          </a:stretch>
        </p:blipFill>
        <p:spPr>
          <a:xfrm>
            <a:off x="-50944" y="0"/>
            <a:ext cx="12242944" cy="685800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502920" y="640080"/>
            <a:ext cx="109728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400" dirty="0">
                <a:solidFill>
                  <a:schemeClr val="bg1"/>
                </a:solidFill>
              </a:rPr>
              <a:t>CAMPAIGN ARCHITECTURE</a:t>
            </a:r>
            <a:endParaRPr lang="en-US" sz="950" dirty="0">
              <a:solidFill>
                <a:schemeClr val="bg1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502920" y="841248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F5ED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five-phase content ecosystem | From spark to sale.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868680" y="3364992"/>
            <a:ext cx="10515600" cy="54864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77240" y="2788920"/>
            <a:ext cx="749808" cy="749808"/>
          </a:xfrm>
          <a:prstGeom prst="ellipse">
            <a:avLst/>
          </a:prstGeom>
          <a:solidFill>
            <a:srgbClr val="7A0E1C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77240" y="2788920"/>
            <a:ext cx="749808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1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320040" y="1554480"/>
            <a:ext cx="16916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88000"/>
              </a:lnSpc>
              <a:buNone/>
            </a:pPr>
            <a:r>
              <a:rPr lang="en-US" sz="1700" dirty="0">
                <a:solidFill>
                  <a:srgbClr val="F5EDD6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TEASER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320040" y="3703320"/>
            <a:ext cx="16916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Spark curiosity.</a:t>
            </a:r>
            <a:endParaRPr lang="en-US" sz="1150" dirty="0">
              <a:solidFill>
                <a:schemeClr val="bg1"/>
              </a:solidFill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1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Challenge convention.</a:t>
            </a:r>
            <a:endParaRPr lang="en-US" sz="1150" dirty="0">
              <a:solidFill>
                <a:schemeClr val="bg1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2916936" y="2788920"/>
            <a:ext cx="749808" cy="749808"/>
          </a:xfrm>
          <a:prstGeom prst="ellipse">
            <a:avLst/>
          </a:prstGeom>
          <a:solidFill>
            <a:srgbClr val="C8102E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916936" y="2788920"/>
            <a:ext cx="749808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2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2459736" y="1554480"/>
            <a:ext cx="16916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88000"/>
              </a:lnSpc>
              <a:buNone/>
            </a:pPr>
            <a:r>
              <a:rPr lang="en-US" sz="1700" dirty="0">
                <a:solidFill>
                  <a:srgbClr val="F5EDD6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REVEAL</a:t>
            </a:r>
            <a:endParaRPr lang="en-US" sz="1700" dirty="0"/>
          </a:p>
        </p:txBody>
      </p:sp>
      <p:sp>
        <p:nvSpPr>
          <p:cNvPr id="12" name="Text 10"/>
          <p:cNvSpPr/>
          <p:nvPr/>
        </p:nvSpPr>
        <p:spPr>
          <a:xfrm>
            <a:off x="2459736" y="3703320"/>
            <a:ext cx="16916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Introduce the</a:t>
            </a:r>
            <a:endParaRPr lang="en-US" sz="1150" dirty="0">
              <a:solidFill>
                <a:schemeClr val="bg1"/>
              </a:solidFill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1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3-flavour range.</a:t>
            </a:r>
            <a:endParaRPr lang="en-US" sz="1150" dirty="0">
              <a:solidFill>
                <a:schemeClr val="bg1"/>
              </a:solidFill>
            </a:endParaRPr>
          </a:p>
        </p:txBody>
      </p:sp>
      <p:sp>
        <p:nvSpPr>
          <p:cNvPr id="13" name="Shape 11"/>
          <p:cNvSpPr/>
          <p:nvPr/>
        </p:nvSpPr>
        <p:spPr>
          <a:xfrm>
            <a:off x="5056632" y="2788920"/>
            <a:ext cx="749808" cy="749808"/>
          </a:xfrm>
          <a:prstGeom prst="ellipse">
            <a:avLst/>
          </a:prstGeom>
          <a:solidFill>
            <a:srgbClr val="E8294A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5056632" y="2788920"/>
            <a:ext cx="749808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3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4599432" y="1554480"/>
            <a:ext cx="16916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88000"/>
              </a:lnSpc>
              <a:buNone/>
            </a:pPr>
            <a:r>
              <a:rPr lang="en-US" sz="1700" dirty="0">
                <a:solidFill>
                  <a:srgbClr val="F5EDD6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ENGAGEMENT</a:t>
            </a:r>
            <a:endParaRPr lang="en-US" sz="1700" dirty="0"/>
          </a:p>
        </p:txBody>
      </p:sp>
      <p:sp>
        <p:nvSpPr>
          <p:cNvPr id="16" name="Text 14"/>
          <p:cNvSpPr/>
          <p:nvPr/>
        </p:nvSpPr>
        <p:spPr>
          <a:xfrm>
            <a:off x="4599432" y="3703320"/>
            <a:ext cx="16916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Chai-time stories.</a:t>
            </a:r>
            <a:endParaRPr lang="en-US" sz="1150" dirty="0">
              <a:solidFill>
                <a:schemeClr val="bg1"/>
              </a:solidFill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1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moments.</a:t>
            </a:r>
            <a:endParaRPr lang="en-US" sz="1150" dirty="0">
              <a:solidFill>
                <a:schemeClr val="bg1"/>
              </a:solidFill>
            </a:endParaRPr>
          </a:p>
        </p:txBody>
      </p:sp>
      <p:sp>
        <p:nvSpPr>
          <p:cNvPr id="17" name="Shape 15"/>
          <p:cNvSpPr/>
          <p:nvPr/>
        </p:nvSpPr>
        <p:spPr>
          <a:xfrm>
            <a:off x="7196328" y="2788920"/>
            <a:ext cx="749808" cy="749808"/>
          </a:xfrm>
          <a:prstGeom prst="ellipse">
            <a:avLst/>
          </a:prstGeom>
          <a:solidFill>
            <a:srgbClr val="3D5A3E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196328" y="2788920"/>
            <a:ext cx="749808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4</a:t>
            </a:r>
            <a:endParaRPr lang="en-US" sz="2400" dirty="0"/>
          </a:p>
        </p:txBody>
      </p:sp>
      <p:sp>
        <p:nvSpPr>
          <p:cNvPr id="19" name="Text 17"/>
          <p:cNvSpPr/>
          <p:nvPr/>
        </p:nvSpPr>
        <p:spPr>
          <a:xfrm>
            <a:off x="6739128" y="1554480"/>
            <a:ext cx="16916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88000"/>
              </a:lnSpc>
              <a:buNone/>
            </a:pPr>
            <a:r>
              <a:rPr lang="en-US" sz="1700" dirty="0">
                <a:solidFill>
                  <a:srgbClr val="F5EDD6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CREATORS</a:t>
            </a:r>
            <a:endParaRPr lang="en-US" sz="1700" dirty="0"/>
          </a:p>
        </p:txBody>
      </p:sp>
      <p:sp>
        <p:nvSpPr>
          <p:cNvPr id="20" name="Text 18"/>
          <p:cNvSpPr/>
          <p:nvPr/>
        </p:nvSpPr>
        <p:spPr>
          <a:xfrm>
            <a:off x="6739128" y="3703320"/>
            <a:ext cx="16916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Barter influencers.</a:t>
            </a:r>
            <a:endParaRPr lang="en-US" sz="1150" dirty="0">
              <a:solidFill>
                <a:schemeClr val="bg1"/>
              </a:solidFill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1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Organic amplification.</a:t>
            </a:r>
            <a:endParaRPr lang="en-US" sz="1150" dirty="0">
              <a:solidFill>
                <a:schemeClr val="bg1"/>
              </a:solidFill>
            </a:endParaRPr>
          </a:p>
        </p:txBody>
      </p:sp>
      <p:sp>
        <p:nvSpPr>
          <p:cNvPr id="21" name="Shape 19"/>
          <p:cNvSpPr/>
          <p:nvPr/>
        </p:nvSpPr>
        <p:spPr>
          <a:xfrm>
            <a:off x="9336024" y="2788920"/>
            <a:ext cx="749808" cy="749808"/>
          </a:xfrm>
          <a:prstGeom prst="ellipse">
            <a:avLst/>
          </a:prstGeom>
          <a:solidFill>
            <a:srgbClr val="B86818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9336024" y="2788920"/>
            <a:ext cx="749808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5</a:t>
            </a:r>
            <a:endParaRPr lang="en-US" sz="2400" dirty="0"/>
          </a:p>
        </p:txBody>
      </p:sp>
      <p:sp>
        <p:nvSpPr>
          <p:cNvPr id="23" name="Text 21"/>
          <p:cNvSpPr/>
          <p:nvPr/>
        </p:nvSpPr>
        <p:spPr>
          <a:xfrm>
            <a:off x="8878824" y="1554480"/>
            <a:ext cx="16916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88000"/>
              </a:lnSpc>
              <a:buNone/>
            </a:pPr>
            <a:r>
              <a:rPr lang="en-US" sz="1700" dirty="0">
                <a:solidFill>
                  <a:srgbClr val="F5EDD6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COMMERCE</a:t>
            </a:r>
            <a:endParaRPr lang="en-US" sz="1700" dirty="0"/>
          </a:p>
        </p:txBody>
      </p:sp>
      <p:sp>
        <p:nvSpPr>
          <p:cNvPr id="24" name="Text 22"/>
          <p:cNvSpPr/>
          <p:nvPr/>
        </p:nvSpPr>
        <p:spPr>
          <a:xfrm>
            <a:off x="8878824" y="3703320"/>
            <a:ext cx="16916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Blinkit.</a:t>
            </a:r>
            <a:endParaRPr lang="en-US" sz="1150" dirty="0">
              <a:solidFill>
                <a:schemeClr val="bg1"/>
              </a:solidFill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15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Craving → Cart.</a:t>
            </a:r>
            <a:endParaRPr lang="en-US" sz="1150" dirty="0">
              <a:solidFill>
                <a:schemeClr val="bg1"/>
              </a:solidFill>
            </a:endParaRPr>
          </a:p>
        </p:txBody>
      </p:sp>
      <p:sp>
        <p:nvSpPr>
          <p:cNvPr id="25" name="Text 23"/>
          <p:cNvSpPr/>
          <p:nvPr/>
        </p:nvSpPr>
        <p:spPr>
          <a:xfrm>
            <a:off x="1371600" y="6035040"/>
            <a:ext cx="9144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chemeClr val="bg1"/>
                </a:solidFill>
              </a:rPr>
              <a:t>Phased across a 4-week digital campaign window</a:t>
            </a:r>
          </a:p>
        </p:txBody>
      </p:sp>
      <p:sp>
        <p:nvSpPr>
          <p:cNvPr id="26" name="Text 24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D4C9B0"/>
                </a:solidFill>
              </a:rPr>
              <a:t>9 / 24</a:t>
            </a:r>
            <a:endParaRPr lang="en-US" sz="800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63E0C00-9667-CD4C-B9DE-B057F009D2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1003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D812815D-D310-BD3F-7F5B-CA0F17567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1" b="11709"/>
          <a:stretch>
            <a:fillRect/>
          </a:stretch>
        </p:blipFill>
        <p:spPr>
          <a:xfrm>
            <a:off x="-50944" y="0"/>
            <a:ext cx="12242944" cy="685800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91440" y="365760"/>
            <a:ext cx="274320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01</a:t>
            </a:r>
            <a:endParaRPr lang="en-US" sz="13000" dirty="0">
              <a:solidFill>
                <a:srgbClr val="E8A02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91440" y="2377440"/>
            <a:ext cx="27432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kern="0" spc="3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TEASER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91440" y="2766592"/>
            <a:ext cx="2743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400" dirty="0">
                <a:solidFill>
                  <a:srgbClr val="FFFFFF"/>
                </a:solidFill>
              </a:rPr>
              <a:t>PHASE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3291840" y="1146190"/>
            <a:ext cx="850392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4000" dirty="0">
                <a:solidFill>
                  <a:srgbClr val="F5ED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Building curiosity</a:t>
            </a:r>
            <a:r>
              <a:rPr lang="en-US" sz="4000" dirty="0"/>
              <a:t> </a:t>
            </a:r>
            <a:r>
              <a:rPr lang="en-US" sz="4000" dirty="0">
                <a:solidFill>
                  <a:srgbClr val="F5ED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before the reveal.</a:t>
            </a:r>
            <a:endParaRPr lang="en-US" sz="4000" dirty="0"/>
          </a:p>
        </p:txBody>
      </p:sp>
      <p:sp>
        <p:nvSpPr>
          <p:cNvPr id="7" name="Shape 5"/>
          <p:cNvSpPr/>
          <p:nvPr/>
        </p:nvSpPr>
        <p:spPr>
          <a:xfrm>
            <a:off x="3291840" y="2514600"/>
            <a:ext cx="54864" cy="59436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566160" y="2487168"/>
            <a:ext cx="8046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5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Intrigue-driven creatives — no explicit product shown.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3291840" y="3410712"/>
            <a:ext cx="54864" cy="59436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566160" y="3383280"/>
            <a:ext cx="8046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5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"India's First Desi Twist Bread" provocation as positioning.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11" name="Shape 9"/>
          <p:cNvSpPr/>
          <p:nvPr/>
        </p:nvSpPr>
        <p:spPr>
          <a:xfrm>
            <a:off x="3291840" y="4306824"/>
            <a:ext cx="54864" cy="59436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566160" y="4279392"/>
            <a:ext cx="8046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5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Challenged the conventional perception of what bread could be.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13" name="Shape 11"/>
          <p:cNvSpPr/>
          <p:nvPr/>
        </p:nvSpPr>
        <p:spPr>
          <a:xfrm>
            <a:off x="3291840" y="5202936"/>
            <a:ext cx="54864" cy="59436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566160" y="5175504"/>
            <a:ext cx="8046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5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Built anticipation and set up the flavour reveal to follow.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15" name="Text 13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D4C9B0"/>
                </a:solidFill>
              </a:rPr>
              <a:t>10 / 24</a:t>
            </a:r>
            <a:endParaRPr lang="en-US" sz="8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4C3D658-CC3F-7CC8-0B8C-0578308B11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onn pe lagega desi tadka! 🔥Say goodbye to boring breakfasts and hello to India’s first Desi Tw">
            <a:hlinkClick r:id="" action="ppaction://media"/>
            <a:extLst>
              <a:ext uri="{FF2B5EF4-FFF2-40B4-BE49-F238E27FC236}">
                <a16:creationId xmlns:a16="http://schemas.microsoft.com/office/drawing/2014/main" id="{406EF72C-B37C-F7AF-7067-67ADD04D0E2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5030" y="864560"/>
            <a:ext cx="8878187" cy="4993980"/>
          </a:xfrm>
          <a:prstGeom prst="rect">
            <a:avLst/>
          </a:prstGeom>
          <a:ln w="228600" cap="sq">
            <a:gradFill>
              <a:gsLst>
                <a:gs pos="0">
                  <a:srgbClr val="DDDDDD"/>
                </a:gs>
                <a:gs pos="100000">
                  <a:srgbClr val="FFFFFF"/>
                </a:gs>
              </a:gsLst>
              <a:lin ang="5400000" scaled="1"/>
            </a:gradFill>
            <a:miter lim="800000"/>
          </a:ln>
          <a:effectLst>
            <a:outerShdw blurRad="177800" dist="127000" dir="9600000" sx="102000" sy="102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21240000"/>
            </a:camera>
            <a:lightRig rig="twoPt" dir="t">
              <a:rot lat="0" lon="0" rev="7200000"/>
            </a:lightRig>
          </a:scene3d>
          <a:sp3d extrusionH="38100">
            <a:extrusionClr>
              <a:srgbClr val="FFFFFF"/>
            </a:extrusion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77B2DE-60B7-3540-FD3B-200B4FD351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  <p:sp>
        <p:nvSpPr>
          <p:cNvPr id="4" name="Text 14">
            <a:extLst>
              <a:ext uri="{FF2B5EF4-FFF2-40B4-BE49-F238E27FC236}">
                <a16:creationId xmlns:a16="http://schemas.microsoft.com/office/drawing/2014/main" id="{D51864CD-EE17-A31C-AD20-444949309CF7}"/>
              </a:ext>
            </a:extLst>
          </p:cNvPr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A7A72"/>
                </a:solidFill>
              </a:rPr>
              <a:t>11 / 24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83388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9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21208" y="66294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50" dirty="0">
                <a:solidFill>
                  <a:srgbClr val="E8A020"/>
                </a:solidFill>
              </a:rPr>
              <a:t>02  /  THE REVEAL</a:t>
            </a:r>
            <a:endParaRPr lang="en-US" sz="900" dirty="0">
              <a:solidFill>
                <a:srgbClr val="E8A020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502919" y="822960"/>
            <a:ext cx="6748485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88000"/>
              </a:lnSpc>
              <a:buNone/>
            </a:pPr>
            <a:r>
              <a:rPr lang="en-US" sz="4800" dirty="0">
                <a:latin typeface="Impact" pitchFamily="34" charset="0"/>
                <a:ea typeface="Impact" pitchFamily="34" charset="-122"/>
                <a:cs typeface="Impact" pitchFamily="34" charset="-120"/>
              </a:rPr>
              <a:t>The full product</a:t>
            </a:r>
            <a:endParaRPr lang="en-US" sz="4800" dirty="0"/>
          </a:p>
          <a:p>
            <a:pPr marL="0" indent="0">
              <a:lnSpc>
                <a:spcPct val="88000"/>
              </a:lnSpc>
              <a:buNone/>
            </a:pPr>
            <a:r>
              <a:rPr lang="en-US" sz="4800" dirty="0">
                <a:latin typeface="Impact" pitchFamily="34" charset="0"/>
                <a:ea typeface="Impact" pitchFamily="34" charset="-122"/>
                <a:cs typeface="Impact" pitchFamily="34" charset="-120"/>
              </a:rPr>
              <a:t>range. Unveiled.</a:t>
            </a:r>
            <a:endParaRPr lang="en-US" sz="4800" dirty="0"/>
          </a:p>
        </p:txBody>
      </p:sp>
      <p:sp>
        <p:nvSpPr>
          <p:cNvPr id="16" name="Text 14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A7A72"/>
                </a:solidFill>
              </a:rPr>
              <a:t>12/ 24</a:t>
            </a:r>
            <a:endParaRPr lang="en-US" sz="8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59A3659-B5D7-58F1-0A79-F9D06D87E4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208" y="2417578"/>
            <a:ext cx="2767583" cy="34594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FB26C59-A585-84E1-42CE-2A63A4DC4EE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441193" y="2417577"/>
            <a:ext cx="2767584" cy="34594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0609DAD-8CBE-2BE3-63AF-652357A38B4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361179" y="2417576"/>
            <a:ext cx="2767584" cy="3459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DAC03EA-8210-6CD8-F747-1F2628BEA8E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281163" y="2417576"/>
            <a:ext cx="2767584" cy="3459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91CDC6A-C0B5-9A4B-6B24-DA798FD882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02920" y="478465"/>
            <a:ext cx="1143000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50" dirty="0">
                <a:solidFill>
                  <a:srgbClr val="E8A020"/>
                </a:solidFill>
              </a:rPr>
              <a:t>03  /  ENGAGEMENT | MAKING IT RELATABLE</a:t>
            </a:r>
            <a:endParaRPr lang="en-US" sz="1300" dirty="0">
              <a:solidFill>
                <a:srgbClr val="E8A02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02919" y="920461"/>
            <a:ext cx="9427889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3600" dirty="0">
                <a:solidFill>
                  <a:srgbClr val="10030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Content that lived</a:t>
            </a:r>
            <a:r>
              <a:rPr lang="en-US" sz="3600" dirty="0"/>
              <a:t> </a:t>
            </a:r>
            <a:r>
              <a:rPr lang="en-US" sz="3600" dirty="0">
                <a:solidFill>
                  <a:srgbClr val="10030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 real Indian moments.</a:t>
            </a:r>
            <a:endParaRPr lang="en-US" sz="3600" dirty="0"/>
          </a:p>
        </p:txBody>
      </p:sp>
      <p:sp>
        <p:nvSpPr>
          <p:cNvPr id="17" name="Text 15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A7A72"/>
                </a:solidFill>
              </a:rPr>
              <a:t>13 / 24</a:t>
            </a:r>
            <a:endParaRPr lang="en-US" sz="8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A76C4E2-9BA2-CF7C-E450-D51ED82BAD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918" y="2139696"/>
            <a:ext cx="3482035" cy="4352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A9527BB-8A4F-D537-9C01-2856350B52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7CB8DF9-C521-A064-D65A-7FC192C5E5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34001" y="2133132"/>
            <a:ext cx="3482035" cy="4352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Your favorite Tea Time snack just got a major upgrade! ☕✨Introducing Bonn’s Bold Desi Flavours">
            <a:hlinkClick r:id="" action="ppaction://media"/>
            <a:extLst>
              <a:ext uri="{FF2B5EF4-FFF2-40B4-BE49-F238E27FC236}">
                <a16:creationId xmlns:a16="http://schemas.microsoft.com/office/drawing/2014/main" id="{820DBADD-D8DF-1466-8FCB-0C18591762D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765085" y="2139696"/>
            <a:ext cx="2448306" cy="43525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49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457200" y="365760"/>
            <a:ext cx="365760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04</a:t>
            </a:r>
            <a:endParaRPr lang="en-US" sz="13000" dirty="0">
              <a:solidFill>
                <a:srgbClr val="E8A02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457200" y="2148840"/>
            <a:ext cx="5943600" cy="2560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85000"/>
              </a:lnSpc>
              <a:buNone/>
            </a:pPr>
            <a:r>
              <a:rPr lang="en-US" sz="4200" dirty="0">
                <a:solidFill>
                  <a:srgbClr val="F5EDD6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CREATOR</a:t>
            </a:r>
            <a:endParaRPr lang="en-US" sz="4200" dirty="0"/>
          </a:p>
          <a:p>
            <a:pPr marL="0" indent="0">
              <a:lnSpc>
                <a:spcPct val="85000"/>
              </a:lnSpc>
              <a:buNone/>
            </a:pPr>
            <a:r>
              <a:rPr lang="en-US" sz="4200" dirty="0">
                <a:solidFill>
                  <a:srgbClr val="F5EDD6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AMPLIFICATION</a:t>
            </a:r>
            <a:endParaRPr lang="en-US" sz="4200" dirty="0"/>
          </a:p>
        </p:txBody>
      </p:sp>
      <p:sp>
        <p:nvSpPr>
          <p:cNvPr id="5" name="Text 3"/>
          <p:cNvSpPr/>
          <p:nvPr/>
        </p:nvSpPr>
        <p:spPr>
          <a:xfrm>
            <a:off x="457200" y="4846320"/>
            <a:ext cx="612648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7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Barter influencers.</a:t>
            </a:r>
            <a:endParaRPr lang="en-US" sz="17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7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Not advertising.</a:t>
            </a:r>
            <a:endParaRPr lang="en-US" sz="17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7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Discovery.</a:t>
            </a:r>
            <a:endParaRPr lang="en-US" sz="1700" dirty="0"/>
          </a:p>
        </p:txBody>
      </p:sp>
      <p:sp>
        <p:nvSpPr>
          <p:cNvPr id="6" name="Shape 4"/>
          <p:cNvSpPr/>
          <p:nvPr/>
        </p:nvSpPr>
        <p:spPr>
          <a:xfrm>
            <a:off x="7040880" y="1652301"/>
            <a:ext cx="64008" cy="100584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315200" y="1698021"/>
            <a:ext cx="4480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8102E"/>
                </a:solidFill>
              </a:rPr>
              <a:t>AUTHENTIC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7315200" y="2082069"/>
            <a:ext cx="4480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consumption over scripted advertising.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7040880" y="2978181"/>
            <a:ext cx="64008" cy="100584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315200" y="3023901"/>
            <a:ext cx="4480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8102E"/>
                </a:solidFill>
              </a:rPr>
              <a:t>ORGANIC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7315200" y="3407949"/>
            <a:ext cx="4480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Word-of-mouth, not campaign feel.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2" name="Shape 10"/>
          <p:cNvSpPr/>
          <p:nvPr/>
        </p:nvSpPr>
        <p:spPr>
          <a:xfrm>
            <a:off x="7040880" y="4304061"/>
            <a:ext cx="64008" cy="100584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0" y="4349781"/>
            <a:ext cx="4480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8102E"/>
                </a:solidFill>
              </a:rPr>
              <a:t>NICHE REACH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7315200" y="4733829"/>
            <a:ext cx="4480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Food and lifestyle communities.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5" name="Shape 13"/>
          <p:cNvSpPr/>
          <p:nvPr/>
        </p:nvSpPr>
        <p:spPr>
          <a:xfrm>
            <a:off x="7040880" y="5629941"/>
            <a:ext cx="64008" cy="100584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315200" y="5675661"/>
            <a:ext cx="4480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8102E"/>
                </a:solidFill>
              </a:rPr>
              <a:t>PEER TRUST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7315200" y="6059709"/>
            <a:ext cx="4480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Discovery from a friend, not a brand.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8" name="Text 16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D4C9B0"/>
                </a:solidFill>
              </a:rPr>
              <a:t>14 / 24</a:t>
            </a:r>
            <a:endParaRPr lang="en-US" sz="8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0503692-0530-490A-0A4D-E5688AD320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77B2DE-60B7-3540-FD3B-200B4FD351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  <p:sp>
        <p:nvSpPr>
          <p:cNvPr id="4" name="Text 14">
            <a:extLst>
              <a:ext uri="{FF2B5EF4-FFF2-40B4-BE49-F238E27FC236}">
                <a16:creationId xmlns:a16="http://schemas.microsoft.com/office/drawing/2014/main" id="{D51864CD-EE17-A31C-AD20-444949309CF7}"/>
              </a:ext>
            </a:extLst>
          </p:cNvPr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A7A72"/>
                </a:solidFill>
              </a:rPr>
              <a:t>15/ 24</a:t>
            </a:r>
            <a:endParaRPr lang="en-US" sz="800" dirty="0"/>
          </a:p>
        </p:txBody>
      </p:sp>
      <p:pic>
        <p:nvPicPr>
          <p:cNvPr id="6" name="From the warmth of Maa ke haath ki roti to your tea-time table, experience the authentic desi ">
            <a:hlinkClick r:id="" action="ppaction://media"/>
            <a:extLst>
              <a:ext uri="{FF2B5EF4-FFF2-40B4-BE49-F238E27FC236}">
                <a16:creationId xmlns:a16="http://schemas.microsoft.com/office/drawing/2014/main" id="{6F95B699-E723-6D48-99F4-1441CA44E85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73748" y="241118"/>
            <a:ext cx="3566495" cy="63404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Shape 4">
            <a:extLst>
              <a:ext uri="{FF2B5EF4-FFF2-40B4-BE49-F238E27FC236}">
                <a16:creationId xmlns:a16="http://schemas.microsoft.com/office/drawing/2014/main" id="{5AAA2E41-EC78-9698-1A7D-C37AA5830BC5}"/>
              </a:ext>
            </a:extLst>
          </p:cNvPr>
          <p:cNvSpPr/>
          <p:nvPr/>
        </p:nvSpPr>
        <p:spPr>
          <a:xfrm>
            <a:off x="7040880" y="1652301"/>
            <a:ext cx="64008" cy="100584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44245AE7-845E-DA52-6005-3B12457A8BFC}"/>
              </a:ext>
            </a:extLst>
          </p:cNvPr>
          <p:cNvSpPr/>
          <p:nvPr/>
        </p:nvSpPr>
        <p:spPr>
          <a:xfrm>
            <a:off x="7315200" y="1698021"/>
            <a:ext cx="4480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8102E"/>
                </a:solidFill>
              </a:rPr>
              <a:t>AUTHENTIC</a:t>
            </a:r>
            <a:endParaRPr lang="en-US" sz="1200" dirty="0"/>
          </a:p>
        </p:txBody>
      </p:sp>
      <p:sp>
        <p:nvSpPr>
          <p:cNvPr id="9" name="Text 6">
            <a:extLst>
              <a:ext uri="{FF2B5EF4-FFF2-40B4-BE49-F238E27FC236}">
                <a16:creationId xmlns:a16="http://schemas.microsoft.com/office/drawing/2014/main" id="{ED660E82-C4A4-7B07-F728-675839B1DC49}"/>
              </a:ext>
            </a:extLst>
          </p:cNvPr>
          <p:cNvSpPr/>
          <p:nvPr/>
        </p:nvSpPr>
        <p:spPr>
          <a:xfrm>
            <a:off x="7315200" y="2082069"/>
            <a:ext cx="4480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consumption over scripted advertising.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Shape 7">
            <a:extLst>
              <a:ext uri="{FF2B5EF4-FFF2-40B4-BE49-F238E27FC236}">
                <a16:creationId xmlns:a16="http://schemas.microsoft.com/office/drawing/2014/main" id="{D747E67D-4A93-AB0F-EE76-BB49B0E2AF1E}"/>
              </a:ext>
            </a:extLst>
          </p:cNvPr>
          <p:cNvSpPr/>
          <p:nvPr/>
        </p:nvSpPr>
        <p:spPr>
          <a:xfrm>
            <a:off x="7040880" y="2978181"/>
            <a:ext cx="64008" cy="100584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11" name="Text 8">
            <a:extLst>
              <a:ext uri="{FF2B5EF4-FFF2-40B4-BE49-F238E27FC236}">
                <a16:creationId xmlns:a16="http://schemas.microsoft.com/office/drawing/2014/main" id="{1E1D5922-BC91-3AE7-B7A8-268E2F196CEF}"/>
              </a:ext>
            </a:extLst>
          </p:cNvPr>
          <p:cNvSpPr/>
          <p:nvPr/>
        </p:nvSpPr>
        <p:spPr>
          <a:xfrm>
            <a:off x="7315200" y="3023901"/>
            <a:ext cx="4480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8102E"/>
                </a:solidFill>
              </a:rPr>
              <a:t>ORGANIC</a:t>
            </a:r>
            <a:endParaRPr lang="en-US" sz="1200" dirty="0"/>
          </a:p>
        </p:txBody>
      </p:sp>
      <p:sp>
        <p:nvSpPr>
          <p:cNvPr id="12" name="Text 9">
            <a:extLst>
              <a:ext uri="{FF2B5EF4-FFF2-40B4-BE49-F238E27FC236}">
                <a16:creationId xmlns:a16="http://schemas.microsoft.com/office/drawing/2014/main" id="{F00EE9BA-085D-EC4A-D984-7F721EE09463}"/>
              </a:ext>
            </a:extLst>
          </p:cNvPr>
          <p:cNvSpPr/>
          <p:nvPr/>
        </p:nvSpPr>
        <p:spPr>
          <a:xfrm>
            <a:off x="7315200" y="3407949"/>
            <a:ext cx="4480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Word-of-mouth, not campaign feel.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Shape 13">
            <a:extLst>
              <a:ext uri="{FF2B5EF4-FFF2-40B4-BE49-F238E27FC236}">
                <a16:creationId xmlns:a16="http://schemas.microsoft.com/office/drawing/2014/main" id="{7FCF5591-E2C8-0C0D-5E1B-C22DD92CF486}"/>
              </a:ext>
            </a:extLst>
          </p:cNvPr>
          <p:cNvSpPr/>
          <p:nvPr/>
        </p:nvSpPr>
        <p:spPr>
          <a:xfrm>
            <a:off x="7040880" y="4396558"/>
            <a:ext cx="64008" cy="100584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14" name="Text 14">
            <a:extLst>
              <a:ext uri="{FF2B5EF4-FFF2-40B4-BE49-F238E27FC236}">
                <a16:creationId xmlns:a16="http://schemas.microsoft.com/office/drawing/2014/main" id="{E9644EF7-5BBE-6FBF-4E9D-2A25613BB82B}"/>
              </a:ext>
            </a:extLst>
          </p:cNvPr>
          <p:cNvSpPr/>
          <p:nvPr/>
        </p:nvSpPr>
        <p:spPr>
          <a:xfrm>
            <a:off x="7315200" y="4442278"/>
            <a:ext cx="4480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C8102E"/>
                </a:solidFill>
              </a:rPr>
              <a:t>PEER TRUST</a:t>
            </a:r>
            <a:endParaRPr lang="en-US" sz="1200" dirty="0"/>
          </a:p>
        </p:txBody>
      </p:sp>
      <p:sp>
        <p:nvSpPr>
          <p:cNvPr id="15" name="Text 15">
            <a:extLst>
              <a:ext uri="{FF2B5EF4-FFF2-40B4-BE49-F238E27FC236}">
                <a16:creationId xmlns:a16="http://schemas.microsoft.com/office/drawing/2014/main" id="{87B87ACF-3530-4817-7BE4-E109967D8883}"/>
              </a:ext>
            </a:extLst>
          </p:cNvPr>
          <p:cNvSpPr/>
          <p:nvPr/>
        </p:nvSpPr>
        <p:spPr>
          <a:xfrm>
            <a:off x="7315200" y="4826326"/>
            <a:ext cx="4480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Discovery from a friend, not a brand.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51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14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7CB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02920" y="758952"/>
            <a:ext cx="9144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350" dirty="0">
                <a:solidFill>
                  <a:schemeClr val="bg1"/>
                </a:solidFill>
              </a:rPr>
              <a:t>05  /  COMMERCE INTEGRATION</a:t>
            </a:r>
            <a:endParaRPr lang="en-US" sz="950" dirty="0">
              <a:solidFill>
                <a:schemeClr val="bg1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02920" y="896112"/>
            <a:ext cx="914400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0000"/>
              </a:lnSpc>
              <a:buNone/>
            </a:pPr>
            <a:r>
              <a:rPr lang="en-US" sz="44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From content to cart</a:t>
            </a:r>
            <a:endParaRPr lang="en-US" sz="4400" dirty="0"/>
          </a:p>
          <a:p>
            <a:pPr marL="0" indent="0">
              <a:lnSpc>
                <a:spcPct val="90000"/>
              </a:lnSpc>
              <a:buNone/>
            </a:pPr>
            <a:r>
              <a:rPr lang="en-US" sz="44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in under 10 minutes.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9235440" y="502920"/>
            <a:ext cx="2560320" cy="1691640"/>
          </a:xfrm>
          <a:prstGeom prst="rect">
            <a:avLst/>
          </a:prstGeom>
          <a:solidFill>
            <a:srgbClr val="F7CB15"/>
          </a:solidFill>
          <a:ln w="12700">
            <a:solidFill>
              <a:srgbClr val="F7CB15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502920" y="2971800"/>
            <a:ext cx="3611880" cy="3337560"/>
          </a:xfrm>
          <a:prstGeom prst="rect">
            <a:avLst/>
          </a:prstGeom>
          <a:solidFill>
            <a:srgbClr val="100303"/>
          </a:solidFill>
          <a:ln w="12700">
            <a:solidFill>
              <a:srgbClr val="100303"/>
            </a:solidFill>
            <a:prstDash val="solid"/>
          </a:ln>
          <a:effectLst>
            <a:outerShdw blurRad="127000" dist="38100" dir="8100000" algn="bl" rotWithShape="0">
              <a:srgbClr val="000000">
                <a:alpha val="25000"/>
              </a:srgbClr>
            </a:outerShdw>
          </a:effectLst>
        </p:spPr>
        <p:txBody>
          <a:bodyPr/>
          <a:lstStyle/>
          <a:p>
            <a:endParaRPr lang="en-IN" dirty="0"/>
          </a:p>
        </p:txBody>
      </p:sp>
      <p:sp>
        <p:nvSpPr>
          <p:cNvPr id="8" name="Text 6"/>
          <p:cNvSpPr/>
          <p:nvPr/>
        </p:nvSpPr>
        <p:spPr>
          <a:xfrm>
            <a:off x="685800" y="3200400"/>
            <a:ext cx="32918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0000"/>
              </a:lnSpc>
              <a:buNone/>
            </a:pPr>
            <a:r>
              <a:rPr lang="en-US" sz="1900" dirty="0">
                <a:solidFill>
                  <a:srgbClr val="F7CB15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INSTANT</a:t>
            </a:r>
            <a:endParaRPr lang="en-US" sz="1900" dirty="0"/>
          </a:p>
          <a:p>
            <a:pPr marL="0" indent="0">
              <a:lnSpc>
                <a:spcPct val="90000"/>
              </a:lnSpc>
              <a:buNone/>
            </a:pPr>
            <a:r>
              <a:rPr lang="en-US" sz="1900" dirty="0">
                <a:solidFill>
                  <a:srgbClr val="F7CB15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AVAILABILITY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685800" y="4343400"/>
            <a:ext cx="329184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Product live on Blinkit</a:t>
            </a:r>
            <a:endParaRPr lang="en-US" sz="1400" dirty="0">
              <a:solidFill>
                <a:schemeClr val="bg1"/>
              </a:solidFill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sz="1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from day one of launch.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6" name="Text 14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/>
              <a:t>16 / 24</a:t>
            </a:r>
          </a:p>
        </p:txBody>
      </p:sp>
      <p:pic>
        <p:nvPicPr>
          <p:cNvPr id="17" name="Craving doesn’t wait, and neither should you.With Bonn Desi Twist, your anytime snack is just on">
            <a:hlinkClick r:id="" action="ppaction://media"/>
            <a:extLst>
              <a:ext uri="{FF2B5EF4-FFF2-40B4-BE49-F238E27FC236}">
                <a16:creationId xmlns:a16="http://schemas.microsoft.com/office/drawing/2014/main" id="{8FF3CF84-37C2-903D-198E-E8D70EA60B4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44249" y="2767788"/>
            <a:ext cx="6377408" cy="3587292"/>
          </a:xfrm>
          <a:prstGeom prst="rect">
            <a:avLst/>
          </a:prstGeom>
          <a:ln w="228600" cap="sq">
            <a:gradFill>
              <a:gsLst>
                <a:gs pos="0">
                  <a:srgbClr val="DDDDDD"/>
                </a:gs>
                <a:gs pos="100000">
                  <a:srgbClr val="FFFFFF"/>
                </a:gs>
              </a:gsLst>
              <a:lin ang="5400000" scaled="1"/>
            </a:gradFill>
            <a:miter lim="800000"/>
          </a:ln>
          <a:effectLst>
            <a:outerShdw blurRad="177800" dist="127000" dir="9600000" sx="102000" sy="102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21240000"/>
            </a:camera>
            <a:lightRig rig="twoPt" dir="t">
              <a:rot lat="0" lon="0" rev="7200000"/>
            </a:lightRig>
          </a:scene3d>
          <a:sp3d extrusionH="38100">
            <a:extrusionClr>
              <a:srgbClr val="FFFFFF"/>
            </a:extrusionClr>
          </a:sp3d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FC4F148-8E02-FFB0-D67D-E320751C57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1605063-C0BB-1856-6865-AA7753B6C6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15630" y="3200400"/>
            <a:ext cx="984490" cy="984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5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1A6E1046-7DE4-FE13-1C0B-AF4B2F166B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1" b="11709"/>
          <a:stretch>
            <a:fillRect/>
          </a:stretch>
        </p:blipFill>
        <p:spPr>
          <a:xfrm>
            <a:off x="-50944" y="0"/>
            <a:ext cx="12242944" cy="685800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502920" y="704088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50" dirty="0">
                <a:solidFill>
                  <a:srgbClr val="E8A020"/>
                </a:solidFill>
              </a:rPr>
              <a:t>CONTENT ECOSYSTEM</a:t>
            </a:r>
            <a:endParaRPr lang="en-US" sz="900" dirty="0">
              <a:solidFill>
                <a:srgbClr val="E8A020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502920" y="822960"/>
            <a:ext cx="91440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Three formats. One seamless story.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Shape 2"/>
          <p:cNvSpPr/>
          <p:nvPr/>
        </p:nvSpPr>
        <p:spPr>
          <a:xfrm>
            <a:off x="502920" y="1664208"/>
            <a:ext cx="3657600" cy="4709160"/>
          </a:xfrm>
          <a:prstGeom prst="rect">
            <a:avLst/>
          </a:prstGeom>
          <a:solidFill>
            <a:srgbClr val="FAFAF2"/>
          </a:solidFill>
          <a:ln w="12700">
            <a:solidFill>
              <a:srgbClr val="D4C9B0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02920" y="1664208"/>
            <a:ext cx="3657600" cy="50292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664208"/>
            <a:ext cx="457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</a:rPr>
              <a:t>01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1143000" y="1664208"/>
            <a:ext cx="2834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50" dirty="0">
                <a:solidFill>
                  <a:srgbClr val="FFFFFF"/>
                </a:solidFill>
              </a:rPr>
              <a:t>SCALE &amp; DISCOVERY</a:t>
            </a:r>
            <a:endParaRPr lang="en-US" sz="850" dirty="0"/>
          </a:p>
        </p:txBody>
      </p:sp>
      <p:sp>
        <p:nvSpPr>
          <p:cNvPr id="8" name="Text 6"/>
          <p:cNvSpPr/>
          <p:nvPr/>
        </p:nvSpPr>
        <p:spPr>
          <a:xfrm>
            <a:off x="685800" y="2286000"/>
            <a:ext cx="32918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85000"/>
              </a:lnSpc>
              <a:buNone/>
            </a:pPr>
            <a:r>
              <a:rPr lang="en-US" sz="3000" dirty="0">
                <a:solidFill>
                  <a:srgbClr val="C8102E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REELS</a:t>
            </a:r>
            <a:endParaRPr lang="en-US" sz="3000" dirty="0"/>
          </a:p>
        </p:txBody>
      </p:sp>
      <p:sp>
        <p:nvSpPr>
          <p:cNvPr id="9" name="Text 7"/>
          <p:cNvSpPr/>
          <p:nvPr/>
        </p:nvSpPr>
        <p:spPr>
          <a:xfrm>
            <a:off x="685800" y="3429000"/>
            <a:ext cx="329184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5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High-reach narrative storytelling. The chai-time emotion told in motion. Top reel hit 2.7M+ views. Drove mass awareness and brand recall.</a:t>
            </a:r>
            <a:endParaRPr lang="en-US" sz="1250" dirty="0"/>
          </a:p>
        </p:txBody>
      </p:sp>
      <p:sp>
        <p:nvSpPr>
          <p:cNvPr id="10" name="Text 8"/>
          <p:cNvSpPr/>
          <p:nvPr/>
        </p:nvSpPr>
        <p:spPr>
          <a:xfrm>
            <a:off x="685800" y="5074920"/>
            <a:ext cx="32918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dirty="0">
                <a:solidFill>
                  <a:srgbClr val="C8102E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2.7M+</a:t>
            </a:r>
            <a:endParaRPr lang="en-US" sz="3600" dirty="0"/>
          </a:p>
        </p:txBody>
      </p:sp>
      <p:sp>
        <p:nvSpPr>
          <p:cNvPr id="11" name="Text 9"/>
          <p:cNvSpPr/>
          <p:nvPr/>
        </p:nvSpPr>
        <p:spPr>
          <a:xfrm>
            <a:off x="685800" y="5760720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150" dirty="0">
                <a:solidFill>
                  <a:srgbClr val="8A7A72"/>
                </a:solidFill>
              </a:rPr>
              <a:t>TOP REEL VIEWS</a:t>
            </a:r>
            <a:endParaRPr lang="en-US" sz="900" dirty="0"/>
          </a:p>
        </p:txBody>
      </p:sp>
      <p:sp>
        <p:nvSpPr>
          <p:cNvPr id="12" name="Shape 10"/>
          <p:cNvSpPr/>
          <p:nvPr/>
        </p:nvSpPr>
        <p:spPr>
          <a:xfrm>
            <a:off x="4361688" y="1664208"/>
            <a:ext cx="3657600" cy="4709160"/>
          </a:xfrm>
          <a:prstGeom prst="rect">
            <a:avLst/>
          </a:prstGeom>
          <a:solidFill>
            <a:srgbClr val="FAFAF2"/>
          </a:solidFill>
          <a:ln w="12700">
            <a:solidFill>
              <a:srgbClr val="D4C9B0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4361688" y="1664208"/>
            <a:ext cx="3657600" cy="502920"/>
          </a:xfrm>
          <a:prstGeom prst="rect">
            <a:avLst/>
          </a:prstGeom>
          <a:solidFill>
            <a:srgbClr val="3D5A3E"/>
          </a:solidFill>
          <a:ln w="12700">
            <a:solidFill>
              <a:srgbClr val="3D5A3E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498848" y="1664208"/>
            <a:ext cx="457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</a:rPr>
              <a:t>02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5001768" y="1664208"/>
            <a:ext cx="2834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50" dirty="0">
                <a:solidFill>
                  <a:srgbClr val="FFFFFF"/>
                </a:solidFill>
              </a:rPr>
              <a:t>CLARITY &amp; EDUCATION</a:t>
            </a:r>
            <a:endParaRPr lang="en-US" sz="850" dirty="0"/>
          </a:p>
        </p:txBody>
      </p:sp>
      <p:sp>
        <p:nvSpPr>
          <p:cNvPr id="16" name="Text 14"/>
          <p:cNvSpPr/>
          <p:nvPr/>
        </p:nvSpPr>
        <p:spPr>
          <a:xfrm>
            <a:off x="4544568" y="2286000"/>
            <a:ext cx="32918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85000"/>
              </a:lnSpc>
              <a:buNone/>
            </a:pPr>
            <a:r>
              <a:rPr lang="en-US" sz="3000" dirty="0">
                <a:solidFill>
                  <a:srgbClr val="3D5A3E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STATIC</a:t>
            </a:r>
            <a:endParaRPr lang="en-US" sz="3000" dirty="0"/>
          </a:p>
          <a:p>
            <a:pPr marL="0" indent="0">
              <a:lnSpc>
                <a:spcPct val="85000"/>
              </a:lnSpc>
              <a:buNone/>
            </a:pPr>
            <a:r>
              <a:rPr lang="en-US" sz="3000" dirty="0">
                <a:solidFill>
                  <a:srgbClr val="3D5A3E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CREATIVES</a:t>
            </a:r>
            <a:endParaRPr lang="en-US" sz="3000" dirty="0"/>
          </a:p>
        </p:txBody>
      </p:sp>
      <p:sp>
        <p:nvSpPr>
          <p:cNvPr id="17" name="Text 15"/>
          <p:cNvSpPr/>
          <p:nvPr/>
        </p:nvSpPr>
        <p:spPr>
          <a:xfrm>
            <a:off x="4544568" y="3429000"/>
            <a:ext cx="329184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5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Product focus, flavour storytelling, shelf-presence recall. Consistently delivered 200K–500K+ reach per post.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4544568" y="5074920"/>
            <a:ext cx="32918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dirty="0">
                <a:solidFill>
                  <a:srgbClr val="3D5A3E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500K+</a:t>
            </a:r>
            <a:endParaRPr lang="en-US" sz="3600" dirty="0"/>
          </a:p>
        </p:txBody>
      </p:sp>
      <p:sp>
        <p:nvSpPr>
          <p:cNvPr id="19" name="Text 17"/>
          <p:cNvSpPr/>
          <p:nvPr/>
        </p:nvSpPr>
        <p:spPr>
          <a:xfrm>
            <a:off x="4544568" y="5760720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150" dirty="0">
                <a:solidFill>
                  <a:srgbClr val="8A7A72"/>
                </a:solidFill>
              </a:rPr>
              <a:t>REACH PER POST</a:t>
            </a:r>
            <a:endParaRPr lang="en-US" sz="900" dirty="0"/>
          </a:p>
        </p:txBody>
      </p:sp>
      <p:sp>
        <p:nvSpPr>
          <p:cNvPr id="20" name="Shape 18"/>
          <p:cNvSpPr/>
          <p:nvPr/>
        </p:nvSpPr>
        <p:spPr>
          <a:xfrm>
            <a:off x="8220456" y="1664208"/>
            <a:ext cx="3657600" cy="4709160"/>
          </a:xfrm>
          <a:prstGeom prst="rect">
            <a:avLst/>
          </a:prstGeom>
          <a:solidFill>
            <a:srgbClr val="FAFAF2"/>
          </a:solidFill>
          <a:ln w="12700">
            <a:solidFill>
              <a:srgbClr val="D4C9B0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8220456" y="1664208"/>
            <a:ext cx="3657600" cy="502920"/>
          </a:xfrm>
          <a:prstGeom prst="rect">
            <a:avLst/>
          </a:prstGeom>
          <a:solidFill>
            <a:srgbClr val="B86818"/>
          </a:solidFill>
          <a:ln w="12700">
            <a:solidFill>
              <a:srgbClr val="B8681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8357616" y="1664208"/>
            <a:ext cx="457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</a:rPr>
              <a:t>03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8860536" y="1664208"/>
            <a:ext cx="2834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kern="0" spc="150" dirty="0">
                <a:solidFill>
                  <a:srgbClr val="FFFFFF"/>
                </a:solidFill>
              </a:rPr>
              <a:t>THUMB-STOPPING INNOVATION</a:t>
            </a:r>
            <a:endParaRPr lang="en-US" sz="850" dirty="0"/>
          </a:p>
        </p:txBody>
      </p:sp>
      <p:sp>
        <p:nvSpPr>
          <p:cNvPr id="24" name="Text 22"/>
          <p:cNvSpPr/>
          <p:nvPr/>
        </p:nvSpPr>
        <p:spPr>
          <a:xfrm>
            <a:off x="8403336" y="2286000"/>
            <a:ext cx="329184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85000"/>
              </a:lnSpc>
              <a:buNone/>
            </a:pPr>
            <a:r>
              <a:rPr lang="en-US" sz="3000" dirty="0">
                <a:solidFill>
                  <a:srgbClr val="B86818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CGI &amp; AI</a:t>
            </a:r>
            <a:endParaRPr lang="en-US" sz="3000" dirty="0"/>
          </a:p>
          <a:p>
            <a:pPr marL="0" indent="0">
              <a:lnSpc>
                <a:spcPct val="85000"/>
              </a:lnSpc>
              <a:buNone/>
            </a:pPr>
            <a:r>
              <a:rPr lang="en-US" sz="3000" dirty="0">
                <a:solidFill>
                  <a:srgbClr val="B86818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VISUALS</a:t>
            </a:r>
            <a:endParaRPr lang="en-US" sz="3000" dirty="0"/>
          </a:p>
        </p:txBody>
      </p:sp>
      <p:sp>
        <p:nvSpPr>
          <p:cNvPr id="25" name="Text 23"/>
          <p:cNvSpPr/>
          <p:nvPr/>
        </p:nvSpPr>
        <p:spPr>
          <a:xfrm>
            <a:off x="8403336" y="3429000"/>
            <a:ext cx="329184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5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Visual differentiation in a crowded feed. Added cinematic quality and brand premiumness without a production studio.</a:t>
            </a:r>
            <a:endParaRPr lang="en-US" sz="1250" dirty="0"/>
          </a:p>
        </p:txBody>
      </p:sp>
      <p:sp>
        <p:nvSpPr>
          <p:cNvPr id="26" name="Text 24"/>
          <p:cNvSpPr/>
          <p:nvPr/>
        </p:nvSpPr>
        <p:spPr>
          <a:xfrm>
            <a:off x="8403336" y="5074920"/>
            <a:ext cx="32918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dirty="0">
                <a:solidFill>
                  <a:srgbClr val="B86818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3+</a:t>
            </a:r>
            <a:endParaRPr lang="en-US" sz="3600" dirty="0"/>
          </a:p>
        </p:txBody>
      </p:sp>
      <p:sp>
        <p:nvSpPr>
          <p:cNvPr id="27" name="Text 25"/>
          <p:cNvSpPr/>
          <p:nvPr/>
        </p:nvSpPr>
        <p:spPr>
          <a:xfrm>
            <a:off x="8403336" y="5760720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150" dirty="0">
                <a:solidFill>
                  <a:srgbClr val="8A7A72"/>
                </a:solidFill>
              </a:rPr>
              <a:t>VISUAL FORMATS</a:t>
            </a:r>
            <a:endParaRPr lang="en-US" sz="900" dirty="0"/>
          </a:p>
        </p:txBody>
      </p:sp>
      <p:sp>
        <p:nvSpPr>
          <p:cNvPr id="28" name="Text 26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A7A72"/>
                </a:solidFill>
              </a:rPr>
              <a:t>17/ 24</a:t>
            </a:r>
            <a:endParaRPr lang="en-US" sz="800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4967FEAB-D364-4A08-112F-47AE2707D2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340171CF-F02A-0760-AA5A-600DB47AF0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1" b="11709"/>
          <a:stretch>
            <a:fillRect/>
          </a:stretch>
        </p:blipFill>
        <p:spPr>
          <a:xfrm>
            <a:off x="-50944" y="0"/>
            <a:ext cx="12242944" cy="685800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502920" y="981815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50" dirty="0">
                <a:solidFill>
                  <a:srgbClr val="E8A020"/>
                </a:solidFill>
              </a:rPr>
              <a:t>VIDEO CONTENT</a:t>
            </a:r>
            <a:endParaRPr lang="en-US" sz="900" dirty="0">
              <a:solidFill>
                <a:srgbClr val="E8A020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502920" y="1173839"/>
            <a:ext cx="9144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reels that moved India.</a:t>
            </a:r>
            <a:endParaRPr lang="en-US" sz="2600" dirty="0">
              <a:solidFill>
                <a:schemeClr val="bg1"/>
              </a:solidFill>
            </a:endParaRPr>
          </a:p>
        </p:txBody>
      </p:sp>
      <p:sp>
        <p:nvSpPr>
          <p:cNvPr id="4" name="Shape 2"/>
          <p:cNvSpPr/>
          <p:nvPr/>
        </p:nvSpPr>
        <p:spPr>
          <a:xfrm>
            <a:off x="502920" y="1923647"/>
            <a:ext cx="1234440" cy="68580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1923647"/>
            <a:ext cx="12344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2.7M+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920240" y="1969367"/>
            <a:ext cx="7680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"Your favourite tea-time snack just got a major upgrade"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9738360" y="1969367"/>
            <a:ext cx="2103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b="1" kern="0" spc="120" dirty="0">
                <a:solidFill>
                  <a:srgbClr val="8A7A72"/>
                </a:solidFill>
              </a:rPr>
              <a:t>TOP PERFORMING REEL</a:t>
            </a:r>
            <a:endParaRPr lang="en-US" sz="1200" b="1" dirty="0"/>
          </a:p>
        </p:txBody>
      </p:sp>
      <p:sp>
        <p:nvSpPr>
          <p:cNvPr id="8" name="Shape 6"/>
          <p:cNvSpPr/>
          <p:nvPr/>
        </p:nvSpPr>
        <p:spPr>
          <a:xfrm>
            <a:off x="502920" y="2655167"/>
            <a:ext cx="11155680" cy="27432"/>
          </a:xfrm>
          <a:prstGeom prst="rect">
            <a:avLst/>
          </a:prstGeom>
          <a:solidFill>
            <a:schemeClr val="bg1"/>
          </a:solidFill>
          <a:ln w="12700">
            <a:solidFill>
              <a:srgbClr val="D4C9B0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502920" y="2883767"/>
            <a:ext cx="1234440" cy="68580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02920" y="2883767"/>
            <a:ext cx="12344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1M+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1920240" y="2929487"/>
            <a:ext cx="7680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"Your chai called. It's tired of the same old plain snacks"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2" name="Text 10"/>
          <p:cNvSpPr/>
          <p:nvPr/>
        </p:nvSpPr>
        <p:spPr>
          <a:xfrm>
            <a:off x="9738360" y="2929487"/>
            <a:ext cx="2103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b="1" kern="0" spc="120" dirty="0">
                <a:solidFill>
                  <a:srgbClr val="8A7A72"/>
                </a:solidFill>
              </a:rPr>
              <a:t>VIRAL HOOK</a:t>
            </a:r>
            <a:endParaRPr lang="en-US" sz="1200" b="1" dirty="0"/>
          </a:p>
        </p:txBody>
      </p:sp>
      <p:sp>
        <p:nvSpPr>
          <p:cNvPr id="13" name="Shape 11"/>
          <p:cNvSpPr/>
          <p:nvPr/>
        </p:nvSpPr>
        <p:spPr>
          <a:xfrm>
            <a:off x="502920" y="3615287"/>
            <a:ext cx="11155680" cy="27432"/>
          </a:xfrm>
          <a:prstGeom prst="rect">
            <a:avLst/>
          </a:prstGeom>
          <a:solidFill>
            <a:schemeClr val="bg1"/>
          </a:solidFill>
          <a:ln w="12700">
            <a:solidFill>
              <a:srgbClr val="D4C9B0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502920" y="3843887"/>
            <a:ext cx="1234440" cy="68580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502920" y="3843887"/>
            <a:ext cx="12344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500K+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920240" y="3889607"/>
            <a:ext cx="7680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"Maa ke haath ki roti to your tea-time table"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7" name="Text 15"/>
          <p:cNvSpPr/>
          <p:nvPr/>
        </p:nvSpPr>
        <p:spPr>
          <a:xfrm>
            <a:off x="9738360" y="3889607"/>
            <a:ext cx="2103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b="1" kern="0" spc="120" dirty="0">
                <a:solidFill>
                  <a:srgbClr val="8A7A72"/>
                </a:solidFill>
              </a:rPr>
              <a:t>EMOTIONAL ANCHOR</a:t>
            </a:r>
            <a:endParaRPr lang="en-US" sz="1200" b="1" dirty="0"/>
          </a:p>
        </p:txBody>
      </p:sp>
      <p:sp>
        <p:nvSpPr>
          <p:cNvPr id="18" name="Shape 16"/>
          <p:cNvSpPr/>
          <p:nvPr/>
        </p:nvSpPr>
        <p:spPr>
          <a:xfrm>
            <a:off x="502920" y="4575407"/>
            <a:ext cx="11155680" cy="27432"/>
          </a:xfrm>
          <a:prstGeom prst="rect">
            <a:avLst/>
          </a:prstGeom>
          <a:solidFill>
            <a:schemeClr val="bg1"/>
          </a:solidFill>
          <a:ln w="12700">
            <a:solidFill>
              <a:srgbClr val="D4C9B0"/>
            </a:solidFill>
            <a:prstDash val="solid"/>
          </a:ln>
        </p:spPr>
      </p:sp>
      <p:sp>
        <p:nvSpPr>
          <p:cNvPr id="19" name="Shape 17"/>
          <p:cNvSpPr/>
          <p:nvPr/>
        </p:nvSpPr>
        <p:spPr>
          <a:xfrm>
            <a:off x="502920" y="4804007"/>
            <a:ext cx="1234440" cy="68580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02920" y="4804007"/>
            <a:ext cx="12344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500K+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1920240" y="4849727"/>
            <a:ext cx="7680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"Craving doesn't wait, and neither should you"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2" name="Text 20"/>
          <p:cNvSpPr/>
          <p:nvPr/>
        </p:nvSpPr>
        <p:spPr>
          <a:xfrm>
            <a:off x="9738360" y="4849727"/>
            <a:ext cx="2103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b="1" kern="0" spc="120" dirty="0">
                <a:solidFill>
                  <a:srgbClr val="8A7A72"/>
                </a:solidFill>
              </a:rPr>
              <a:t>BLINKIT INTEGRATION</a:t>
            </a:r>
            <a:endParaRPr lang="en-US" sz="1200" b="1" dirty="0"/>
          </a:p>
        </p:txBody>
      </p:sp>
      <p:sp>
        <p:nvSpPr>
          <p:cNvPr id="23" name="Shape 21"/>
          <p:cNvSpPr/>
          <p:nvPr/>
        </p:nvSpPr>
        <p:spPr>
          <a:xfrm>
            <a:off x="502920" y="5535527"/>
            <a:ext cx="11155680" cy="27432"/>
          </a:xfrm>
          <a:prstGeom prst="rect">
            <a:avLst/>
          </a:prstGeom>
          <a:solidFill>
            <a:schemeClr val="bg1"/>
          </a:solidFill>
          <a:ln w="12700">
            <a:solidFill>
              <a:srgbClr val="D4C9B0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502920" y="5764127"/>
            <a:ext cx="1234440" cy="685800"/>
          </a:xfrm>
          <a:prstGeom prst="rect">
            <a:avLst/>
          </a:prstGeom>
          <a:solidFill>
            <a:srgbClr val="C8102E"/>
          </a:solidFill>
          <a:ln w="12700">
            <a:solidFill>
              <a:srgbClr val="C8102E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502920" y="5764127"/>
            <a:ext cx="12344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1M+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1920240" y="5809847"/>
            <a:ext cx="7680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"Bonn pe lagega desi tadka! Say goodbye to boring breakfasts"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7" name="Text 25"/>
          <p:cNvSpPr/>
          <p:nvPr/>
        </p:nvSpPr>
        <p:spPr>
          <a:xfrm>
            <a:off x="9738360" y="5809847"/>
            <a:ext cx="2103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00" b="1" kern="0" spc="120" dirty="0">
                <a:solidFill>
                  <a:srgbClr val="8A7A72"/>
                </a:solidFill>
              </a:rPr>
              <a:t>JINGLE REVEAL</a:t>
            </a:r>
            <a:endParaRPr lang="en-US" sz="1200" b="1" dirty="0"/>
          </a:p>
        </p:txBody>
      </p:sp>
      <p:sp>
        <p:nvSpPr>
          <p:cNvPr id="28" name="Text 26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A7A72"/>
                </a:solidFill>
              </a:rPr>
              <a:t>18/ 24</a:t>
            </a:r>
            <a:endParaRPr lang="en-US" sz="800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0419F7B-98DD-DB8C-BB8F-DBFBF45C00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1003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>
            <a:extLst>
              <a:ext uri="{FF2B5EF4-FFF2-40B4-BE49-F238E27FC236}">
                <a16:creationId xmlns:a16="http://schemas.microsoft.com/office/drawing/2014/main" id="{579F77E9-3931-84E2-123E-ADF38BD76E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1" b="11709"/>
          <a:stretch>
            <a:fillRect/>
          </a:stretch>
        </p:blipFill>
        <p:spPr>
          <a:xfrm>
            <a:off x="-50944" y="0"/>
            <a:ext cx="12242944" cy="685800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493776" y="857250"/>
            <a:ext cx="1143000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kern="0" spc="4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SOCIAL FOOTPRINT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02920" y="1600200"/>
            <a:ext cx="9144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rgbClr val="E8A02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12+ posts across Instagram &amp; LinkedIn.</a:t>
            </a:r>
            <a:endParaRPr lang="en-US" sz="2200" dirty="0">
              <a:solidFill>
                <a:srgbClr val="E8A020"/>
              </a:solidFill>
            </a:endParaRPr>
          </a:p>
        </p:txBody>
      </p:sp>
      <p:sp>
        <p:nvSpPr>
          <p:cNvPr id="5" name="Shape 3"/>
          <p:cNvSpPr/>
          <p:nvPr/>
        </p:nvSpPr>
        <p:spPr>
          <a:xfrm>
            <a:off x="502920" y="2331720"/>
            <a:ext cx="2651760" cy="1097280"/>
          </a:xfrm>
          <a:prstGeom prst="rect">
            <a:avLst/>
          </a:prstGeom>
          <a:solidFill>
            <a:srgbClr val="1F0808"/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12648" y="2441448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>
                <a:solidFill>
                  <a:srgbClr val="C8102E"/>
                </a:solidFill>
              </a:rPr>
              <a:t>📸 </a:t>
            </a:r>
            <a:r>
              <a:rPr lang="en-US" sz="900" b="1" dirty="0">
                <a:solidFill>
                  <a:srgbClr val="C8102E"/>
                </a:solidFill>
                <a:hlinkClick r:id="rId4"/>
              </a:rPr>
              <a:t>https://www.instagram.com/p/DWhAuSxDBe8/</a:t>
            </a:r>
            <a:endParaRPr lang="en-US" sz="900" b="1" dirty="0">
              <a:solidFill>
                <a:srgbClr val="C8102E"/>
              </a:solidFill>
            </a:endParaRPr>
          </a:p>
          <a:p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612648" y="2880360"/>
            <a:ext cx="2468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D4C9B0"/>
                </a:solidFill>
              </a:rPr>
              <a:t>instagram.com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3355848" y="2331720"/>
            <a:ext cx="2651760" cy="1097280"/>
          </a:xfrm>
          <a:prstGeom prst="rect">
            <a:avLst/>
          </a:prstGeom>
          <a:solidFill>
            <a:srgbClr val="1F0808"/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3465576" y="2441448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900" b="1" dirty="0">
              <a:solidFill>
                <a:srgbClr val="C8102E"/>
              </a:solidFill>
            </a:endParaRPr>
          </a:p>
          <a:p>
            <a:r>
              <a:rPr lang="en-US" sz="900" b="1" dirty="0">
                <a:solidFill>
                  <a:srgbClr val="C8102E"/>
                </a:solidFill>
              </a:rPr>
              <a:t>📸 </a:t>
            </a:r>
          </a:p>
          <a:p>
            <a:r>
              <a:rPr lang="en-IN" sz="900" u="sng" dirty="0">
                <a:hlinkClick r:id="rId5"/>
              </a:rPr>
              <a:t>https://www.instagram.com/p/DWjIcEWGp0o/</a:t>
            </a:r>
            <a:endParaRPr lang="en-IN" sz="900" dirty="0"/>
          </a:p>
          <a:p>
            <a:br>
              <a:rPr lang="en-IN" sz="900" dirty="0"/>
            </a:b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3465576" y="2880360"/>
            <a:ext cx="2468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D4C9B0"/>
                </a:solidFill>
              </a:rPr>
              <a:t>instagram.com</a:t>
            </a:r>
            <a:endParaRPr lang="en-US" sz="900" dirty="0"/>
          </a:p>
        </p:txBody>
      </p:sp>
      <p:sp>
        <p:nvSpPr>
          <p:cNvPr id="11" name="Shape 9"/>
          <p:cNvSpPr/>
          <p:nvPr/>
        </p:nvSpPr>
        <p:spPr>
          <a:xfrm>
            <a:off x="6208776" y="2331720"/>
            <a:ext cx="2651760" cy="1097280"/>
          </a:xfrm>
          <a:prstGeom prst="rect">
            <a:avLst/>
          </a:prstGeom>
          <a:solidFill>
            <a:srgbClr val="1F0808"/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318504" y="2441448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900" b="1" dirty="0">
              <a:solidFill>
                <a:srgbClr val="C8102E"/>
              </a:solidFill>
            </a:endParaRPr>
          </a:p>
          <a:p>
            <a:r>
              <a:rPr lang="en-US" sz="900" b="1" dirty="0">
                <a:solidFill>
                  <a:srgbClr val="C8102E"/>
                </a:solidFill>
              </a:rPr>
              <a:t>📸 </a:t>
            </a:r>
          </a:p>
          <a:p>
            <a:r>
              <a:rPr lang="en-IN" sz="900" u="sng" dirty="0">
                <a:hlinkClick r:id="rId6"/>
              </a:rPr>
              <a:t>https://www.instagram.com/p/DWluvdUj99w/</a:t>
            </a:r>
            <a:endParaRPr lang="en-IN" sz="900" dirty="0"/>
          </a:p>
          <a:p>
            <a:br>
              <a:rPr lang="en-IN" sz="900" dirty="0"/>
            </a:b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6318504" y="2880360"/>
            <a:ext cx="2468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D4C9B0"/>
                </a:solidFill>
              </a:rPr>
              <a:t>instagram.com</a:t>
            </a:r>
            <a:endParaRPr lang="en-US" sz="900" dirty="0"/>
          </a:p>
        </p:txBody>
      </p:sp>
      <p:sp>
        <p:nvSpPr>
          <p:cNvPr id="14" name="Shape 12"/>
          <p:cNvSpPr/>
          <p:nvPr/>
        </p:nvSpPr>
        <p:spPr>
          <a:xfrm>
            <a:off x="9061704" y="2331720"/>
            <a:ext cx="2651760" cy="1097280"/>
          </a:xfrm>
          <a:prstGeom prst="rect">
            <a:avLst/>
          </a:prstGeom>
          <a:solidFill>
            <a:srgbClr val="1F0808"/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9171432" y="2441448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900" b="1" dirty="0">
              <a:solidFill>
                <a:srgbClr val="C8102E"/>
              </a:solidFill>
            </a:endParaRPr>
          </a:p>
          <a:p>
            <a:r>
              <a:rPr lang="en-US" sz="900" b="1" dirty="0">
                <a:solidFill>
                  <a:srgbClr val="C8102E"/>
                </a:solidFill>
              </a:rPr>
              <a:t>📸 </a:t>
            </a:r>
            <a:r>
              <a:rPr lang="en-IN" sz="900" u="sng" dirty="0">
                <a:hlinkClick r:id="rId7"/>
              </a:rPr>
              <a:t>https://www.instagram.com/p/DWoMw0QDekB/</a:t>
            </a:r>
            <a:endParaRPr lang="en-IN" sz="900" dirty="0"/>
          </a:p>
          <a:p>
            <a:br>
              <a:rPr lang="en-IN" sz="900" dirty="0"/>
            </a:b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9171432" y="2880360"/>
            <a:ext cx="2468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D4C9B0"/>
                </a:solidFill>
              </a:rPr>
              <a:t>instagram.com</a:t>
            </a:r>
            <a:endParaRPr lang="en-US" sz="900" dirty="0"/>
          </a:p>
        </p:txBody>
      </p:sp>
      <p:sp>
        <p:nvSpPr>
          <p:cNvPr id="17" name="Shape 15"/>
          <p:cNvSpPr/>
          <p:nvPr/>
        </p:nvSpPr>
        <p:spPr>
          <a:xfrm>
            <a:off x="502920" y="3657600"/>
            <a:ext cx="2651760" cy="1097280"/>
          </a:xfrm>
          <a:prstGeom prst="rect">
            <a:avLst/>
          </a:prstGeom>
          <a:solidFill>
            <a:srgbClr val="1F0808"/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12648" y="3767328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900" b="1" dirty="0">
              <a:solidFill>
                <a:srgbClr val="C8102E"/>
              </a:solidFill>
            </a:endParaRPr>
          </a:p>
          <a:p>
            <a:r>
              <a:rPr lang="en-US" sz="900" b="1" dirty="0">
                <a:solidFill>
                  <a:srgbClr val="C8102E"/>
                </a:solidFill>
              </a:rPr>
              <a:t>📸</a:t>
            </a:r>
          </a:p>
          <a:p>
            <a:r>
              <a:rPr lang="en-US" sz="900" b="1" dirty="0">
                <a:solidFill>
                  <a:srgbClr val="C8102E"/>
                </a:solidFill>
              </a:rPr>
              <a:t> </a:t>
            </a:r>
            <a:r>
              <a:rPr lang="en-IN" sz="900" u="sng" dirty="0">
                <a:hlinkClick r:id="rId8"/>
              </a:rPr>
              <a:t>https://www.instagram.com/p/DWsSGd6Cnh0/</a:t>
            </a:r>
            <a:endParaRPr lang="en-IN" sz="900" dirty="0"/>
          </a:p>
          <a:p>
            <a:br>
              <a:rPr lang="en-IN" sz="900" dirty="0"/>
            </a:br>
            <a:endParaRPr lang="en-US" sz="900" dirty="0"/>
          </a:p>
        </p:txBody>
      </p:sp>
      <p:sp>
        <p:nvSpPr>
          <p:cNvPr id="19" name="Text 17"/>
          <p:cNvSpPr/>
          <p:nvPr/>
        </p:nvSpPr>
        <p:spPr>
          <a:xfrm>
            <a:off x="612648" y="4206240"/>
            <a:ext cx="2468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D4C9B0"/>
                </a:solidFill>
              </a:rPr>
              <a:t>instagram.com</a:t>
            </a:r>
            <a:endParaRPr lang="en-US" sz="900" dirty="0"/>
          </a:p>
        </p:txBody>
      </p:sp>
      <p:sp>
        <p:nvSpPr>
          <p:cNvPr id="20" name="Shape 18"/>
          <p:cNvSpPr/>
          <p:nvPr/>
        </p:nvSpPr>
        <p:spPr>
          <a:xfrm>
            <a:off x="3355848" y="3657600"/>
            <a:ext cx="2651760" cy="1097280"/>
          </a:xfrm>
          <a:prstGeom prst="rect">
            <a:avLst/>
          </a:prstGeom>
          <a:solidFill>
            <a:srgbClr val="1F0808"/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3465576" y="3767328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900" b="1" dirty="0">
              <a:solidFill>
                <a:srgbClr val="C8102E"/>
              </a:solidFill>
            </a:endParaRPr>
          </a:p>
          <a:p>
            <a:r>
              <a:rPr lang="en-US" sz="900" b="1" dirty="0">
                <a:solidFill>
                  <a:srgbClr val="C8102E"/>
                </a:solidFill>
              </a:rPr>
              <a:t>📸 </a:t>
            </a:r>
          </a:p>
          <a:p>
            <a:r>
              <a:rPr lang="en-IN" sz="900" u="sng" dirty="0">
                <a:hlinkClick r:id="rId9"/>
              </a:rPr>
              <a:t>https://www.instagram.com/p/DWyaGW2jNhq/</a:t>
            </a:r>
            <a:endParaRPr lang="en-IN" sz="900" dirty="0"/>
          </a:p>
          <a:p>
            <a:br>
              <a:rPr lang="en-IN" sz="900" dirty="0"/>
            </a:b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3465576" y="4206240"/>
            <a:ext cx="2468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D4C9B0"/>
                </a:solidFill>
              </a:rPr>
              <a:t>instagram.com</a:t>
            </a:r>
            <a:endParaRPr lang="en-US" sz="900" dirty="0"/>
          </a:p>
        </p:txBody>
      </p:sp>
      <p:sp>
        <p:nvSpPr>
          <p:cNvPr id="23" name="Shape 21"/>
          <p:cNvSpPr/>
          <p:nvPr/>
        </p:nvSpPr>
        <p:spPr>
          <a:xfrm>
            <a:off x="6208776" y="3657600"/>
            <a:ext cx="2651760" cy="1097280"/>
          </a:xfrm>
          <a:prstGeom prst="rect">
            <a:avLst/>
          </a:prstGeom>
          <a:solidFill>
            <a:srgbClr val="1F0808"/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6318504" y="3767328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900" b="1" dirty="0">
              <a:solidFill>
                <a:srgbClr val="C8102E"/>
              </a:solidFill>
            </a:endParaRPr>
          </a:p>
          <a:p>
            <a:r>
              <a:rPr lang="en-US" sz="900" b="1" dirty="0">
                <a:solidFill>
                  <a:srgbClr val="C8102E"/>
                </a:solidFill>
              </a:rPr>
              <a:t>📸 </a:t>
            </a:r>
          </a:p>
          <a:p>
            <a:r>
              <a:rPr lang="en-IN" sz="900" u="sng" dirty="0">
                <a:hlinkClick r:id="rId10"/>
              </a:rPr>
              <a:t>https://www.instagram.com/p/DW0puaMj8GY/</a:t>
            </a:r>
            <a:endParaRPr lang="en-IN" sz="900" dirty="0"/>
          </a:p>
          <a:p>
            <a:br>
              <a:rPr lang="en-IN" sz="900" dirty="0"/>
            </a:br>
            <a:endParaRPr lang="en-US" sz="900" dirty="0"/>
          </a:p>
        </p:txBody>
      </p:sp>
      <p:sp>
        <p:nvSpPr>
          <p:cNvPr id="25" name="Text 23"/>
          <p:cNvSpPr/>
          <p:nvPr/>
        </p:nvSpPr>
        <p:spPr>
          <a:xfrm>
            <a:off x="6318504" y="4206240"/>
            <a:ext cx="2468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D4C9B0"/>
                </a:solidFill>
              </a:rPr>
              <a:t>instagram.com</a:t>
            </a:r>
            <a:endParaRPr lang="en-US" sz="900" dirty="0"/>
          </a:p>
        </p:txBody>
      </p:sp>
      <p:sp>
        <p:nvSpPr>
          <p:cNvPr id="26" name="Shape 24"/>
          <p:cNvSpPr/>
          <p:nvPr/>
        </p:nvSpPr>
        <p:spPr>
          <a:xfrm>
            <a:off x="9061704" y="3657600"/>
            <a:ext cx="2651760" cy="1097280"/>
          </a:xfrm>
          <a:prstGeom prst="rect">
            <a:avLst/>
          </a:prstGeom>
          <a:solidFill>
            <a:srgbClr val="1F0808"/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9171432" y="3767328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900" b="1" dirty="0">
              <a:solidFill>
                <a:srgbClr val="C8102E"/>
              </a:solidFill>
            </a:endParaRPr>
          </a:p>
          <a:p>
            <a:r>
              <a:rPr lang="en-US" sz="900" b="1" dirty="0">
                <a:solidFill>
                  <a:srgbClr val="C8102E"/>
                </a:solidFill>
              </a:rPr>
              <a:t>📸 </a:t>
            </a:r>
          </a:p>
          <a:p>
            <a:r>
              <a:rPr lang="en-IN" sz="900" u="sng" dirty="0">
                <a:hlinkClick r:id="rId11"/>
              </a:rPr>
              <a:t>https://www.instagram.com/p/DW0qFz1D704/</a:t>
            </a:r>
            <a:endParaRPr lang="en-IN" sz="900" dirty="0"/>
          </a:p>
          <a:p>
            <a:br>
              <a:rPr lang="en-IN" sz="900" dirty="0"/>
            </a:br>
            <a:endParaRPr lang="en-US" sz="900" dirty="0"/>
          </a:p>
        </p:txBody>
      </p:sp>
      <p:sp>
        <p:nvSpPr>
          <p:cNvPr id="28" name="Text 26"/>
          <p:cNvSpPr/>
          <p:nvPr/>
        </p:nvSpPr>
        <p:spPr>
          <a:xfrm>
            <a:off x="9171432" y="4206240"/>
            <a:ext cx="2468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D4C9B0"/>
                </a:solidFill>
              </a:rPr>
              <a:t>instagram.com</a:t>
            </a:r>
            <a:endParaRPr lang="en-US" sz="900" dirty="0"/>
          </a:p>
        </p:txBody>
      </p:sp>
      <p:sp>
        <p:nvSpPr>
          <p:cNvPr id="29" name="Shape 27"/>
          <p:cNvSpPr/>
          <p:nvPr/>
        </p:nvSpPr>
        <p:spPr>
          <a:xfrm>
            <a:off x="502920" y="4983480"/>
            <a:ext cx="2651760" cy="1097280"/>
          </a:xfrm>
          <a:prstGeom prst="rect">
            <a:avLst/>
          </a:prstGeom>
          <a:solidFill>
            <a:srgbClr val="1F0808"/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612648" y="5093208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900" b="1" dirty="0">
              <a:solidFill>
                <a:srgbClr val="C8102E"/>
              </a:solidFill>
            </a:endParaRPr>
          </a:p>
          <a:p>
            <a:r>
              <a:rPr lang="en-US" sz="900" b="1" dirty="0">
                <a:solidFill>
                  <a:srgbClr val="C8102E"/>
                </a:solidFill>
              </a:rPr>
              <a:t>📸 </a:t>
            </a:r>
          </a:p>
          <a:p>
            <a:r>
              <a:rPr lang="en-IN" sz="900" u="sng" dirty="0">
                <a:hlinkClick r:id="rId12"/>
              </a:rPr>
              <a:t>https://www.instagram.com/p/DW0qJzlD3Oy/</a:t>
            </a:r>
            <a:endParaRPr lang="en-IN" sz="900" dirty="0"/>
          </a:p>
          <a:p>
            <a:br>
              <a:rPr lang="en-IN" sz="900" dirty="0"/>
            </a:br>
            <a:endParaRPr lang="en-US" sz="900" dirty="0"/>
          </a:p>
        </p:txBody>
      </p:sp>
      <p:sp>
        <p:nvSpPr>
          <p:cNvPr id="31" name="Text 29"/>
          <p:cNvSpPr/>
          <p:nvPr/>
        </p:nvSpPr>
        <p:spPr>
          <a:xfrm>
            <a:off x="612648" y="5532120"/>
            <a:ext cx="2468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D4C9B0"/>
                </a:solidFill>
              </a:rPr>
              <a:t>instagram.com</a:t>
            </a:r>
            <a:endParaRPr lang="en-US" sz="900" dirty="0"/>
          </a:p>
        </p:txBody>
      </p:sp>
      <p:sp>
        <p:nvSpPr>
          <p:cNvPr id="32" name="Shape 30"/>
          <p:cNvSpPr/>
          <p:nvPr/>
        </p:nvSpPr>
        <p:spPr>
          <a:xfrm>
            <a:off x="3355848" y="4983480"/>
            <a:ext cx="2651760" cy="1097280"/>
          </a:xfrm>
          <a:prstGeom prst="rect">
            <a:avLst/>
          </a:prstGeom>
          <a:solidFill>
            <a:srgbClr val="1F0808"/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3465576" y="5093208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900" b="1" dirty="0">
              <a:solidFill>
                <a:srgbClr val="C8102E"/>
              </a:solidFill>
            </a:endParaRPr>
          </a:p>
          <a:p>
            <a:r>
              <a:rPr lang="en-US" sz="900" b="1" dirty="0">
                <a:solidFill>
                  <a:srgbClr val="C8102E"/>
                </a:solidFill>
              </a:rPr>
              <a:t>📸 </a:t>
            </a:r>
          </a:p>
          <a:p>
            <a:r>
              <a:rPr lang="en-IN" sz="900" u="sng" dirty="0">
                <a:hlinkClick r:id="rId13"/>
              </a:rPr>
              <a:t>https://www.instagram.com/p/DW3oXg1lBj3/</a:t>
            </a:r>
            <a:endParaRPr lang="en-IN" sz="900" dirty="0"/>
          </a:p>
          <a:p>
            <a:br>
              <a:rPr lang="en-IN" sz="900" dirty="0"/>
            </a:br>
            <a:endParaRPr lang="en-US" sz="900" dirty="0"/>
          </a:p>
        </p:txBody>
      </p:sp>
      <p:sp>
        <p:nvSpPr>
          <p:cNvPr id="34" name="Text 32"/>
          <p:cNvSpPr/>
          <p:nvPr/>
        </p:nvSpPr>
        <p:spPr>
          <a:xfrm>
            <a:off x="3465576" y="5532120"/>
            <a:ext cx="2468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D4C9B0"/>
                </a:solidFill>
              </a:rPr>
              <a:t>instagram.com</a:t>
            </a:r>
            <a:endParaRPr lang="en-US" sz="900" dirty="0"/>
          </a:p>
        </p:txBody>
      </p:sp>
      <p:sp>
        <p:nvSpPr>
          <p:cNvPr id="35" name="Shape 33"/>
          <p:cNvSpPr/>
          <p:nvPr/>
        </p:nvSpPr>
        <p:spPr>
          <a:xfrm>
            <a:off x="6208776" y="4983480"/>
            <a:ext cx="2651760" cy="1097280"/>
          </a:xfrm>
          <a:prstGeom prst="rect">
            <a:avLst/>
          </a:prstGeom>
          <a:solidFill>
            <a:srgbClr val="1F0808"/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6318504" y="5093208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900" b="1" dirty="0">
              <a:solidFill>
                <a:srgbClr val="C8102E"/>
              </a:solidFill>
            </a:endParaRPr>
          </a:p>
          <a:p>
            <a:r>
              <a:rPr lang="en-US" sz="900" b="1" dirty="0">
                <a:solidFill>
                  <a:srgbClr val="C8102E"/>
                </a:solidFill>
              </a:rPr>
              <a:t>📸 </a:t>
            </a:r>
          </a:p>
          <a:p>
            <a:r>
              <a:rPr lang="en-IN" sz="900" u="sng" dirty="0">
                <a:hlinkClick r:id="rId14"/>
              </a:rPr>
              <a:t>https://www.instagram.com/p/DW8gUA-De2P/</a:t>
            </a:r>
            <a:endParaRPr lang="en-IN" sz="900" dirty="0"/>
          </a:p>
          <a:p>
            <a:br>
              <a:rPr lang="en-IN" sz="900" dirty="0"/>
            </a:br>
            <a:endParaRPr lang="en-US" sz="900" dirty="0"/>
          </a:p>
        </p:txBody>
      </p:sp>
      <p:sp>
        <p:nvSpPr>
          <p:cNvPr id="37" name="Text 35"/>
          <p:cNvSpPr/>
          <p:nvPr/>
        </p:nvSpPr>
        <p:spPr>
          <a:xfrm>
            <a:off x="6318504" y="5532120"/>
            <a:ext cx="2468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D4C9B0"/>
                </a:solidFill>
              </a:rPr>
              <a:t>instagram.com</a:t>
            </a:r>
            <a:endParaRPr lang="en-US" sz="900" dirty="0"/>
          </a:p>
        </p:txBody>
      </p:sp>
      <p:sp>
        <p:nvSpPr>
          <p:cNvPr id="38" name="Shape 36"/>
          <p:cNvSpPr/>
          <p:nvPr/>
        </p:nvSpPr>
        <p:spPr>
          <a:xfrm>
            <a:off x="9061704" y="4983480"/>
            <a:ext cx="2651760" cy="1097280"/>
          </a:xfrm>
          <a:prstGeom prst="rect">
            <a:avLst/>
          </a:prstGeom>
          <a:solidFill>
            <a:srgbClr val="1F0808"/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9171432" y="5093208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900" b="1" dirty="0">
              <a:solidFill>
                <a:srgbClr val="C8102E"/>
              </a:solidFill>
            </a:endParaRPr>
          </a:p>
          <a:p>
            <a:r>
              <a:rPr lang="en-US" sz="900" b="1" dirty="0">
                <a:solidFill>
                  <a:srgbClr val="C8102E"/>
                </a:solidFill>
              </a:rPr>
              <a:t>📸 </a:t>
            </a:r>
          </a:p>
          <a:p>
            <a:r>
              <a:rPr lang="en-IN" sz="900" u="sng" dirty="0">
                <a:hlinkClick r:id="rId15"/>
              </a:rPr>
              <a:t>https://www.instagram.com/p/DXYXAw5lAg8/</a:t>
            </a:r>
            <a:endParaRPr lang="en-IN" sz="900" dirty="0"/>
          </a:p>
          <a:p>
            <a:br>
              <a:rPr lang="en-IN" sz="900" dirty="0"/>
            </a:br>
            <a:endParaRPr lang="en-US" sz="900" dirty="0"/>
          </a:p>
        </p:txBody>
      </p:sp>
      <p:sp>
        <p:nvSpPr>
          <p:cNvPr id="40" name="Text 38"/>
          <p:cNvSpPr/>
          <p:nvPr/>
        </p:nvSpPr>
        <p:spPr>
          <a:xfrm>
            <a:off x="9171432" y="5532120"/>
            <a:ext cx="2468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D4C9B0"/>
                </a:solidFill>
              </a:rPr>
              <a:t>instagram.com</a:t>
            </a:r>
            <a:endParaRPr lang="en-US" sz="900" dirty="0"/>
          </a:p>
        </p:txBody>
      </p:sp>
      <p:sp>
        <p:nvSpPr>
          <p:cNvPr id="42" name="Text 40"/>
          <p:cNvSpPr/>
          <p:nvPr/>
        </p:nvSpPr>
        <p:spPr>
          <a:xfrm>
            <a:off x="502920" y="6103620"/>
            <a:ext cx="10972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1000" dirty="0">
              <a:solidFill>
                <a:srgbClr val="FFFFFF"/>
              </a:solidFill>
            </a:endParaRPr>
          </a:p>
          <a:p>
            <a:r>
              <a:rPr lang="en-US" sz="1000" dirty="0">
                <a:solidFill>
                  <a:srgbClr val="FFFFFF"/>
                </a:solidFill>
              </a:rPr>
              <a:t>LinkedIn: </a:t>
            </a:r>
            <a:r>
              <a:rPr lang="en-US" sz="1000" dirty="0">
                <a:solidFill>
                  <a:srgbClr val="FFFFFF"/>
                </a:solidFill>
                <a:hlinkClick r:id="rId16"/>
              </a:rPr>
              <a:t>https://www.linkedin.com/feed/update/urn:li:activity:7446787525035163648</a:t>
            </a:r>
            <a:endParaRPr lang="en-US" sz="1000" dirty="0">
              <a:solidFill>
                <a:srgbClr val="FFFFFF"/>
              </a:solidFill>
            </a:endParaRPr>
          </a:p>
          <a:p>
            <a:endParaRPr lang="en-US" sz="1000" dirty="0"/>
          </a:p>
        </p:txBody>
      </p:sp>
      <p:sp>
        <p:nvSpPr>
          <p:cNvPr id="43" name="Text 41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D4C9B0"/>
                </a:solidFill>
              </a:rPr>
              <a:t>19 / 24</a:t>
            </a:r>
            <a:endParaRPr lang="en-US" sz="800" dirty="0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13A5B525-E65C-D1A1-472E-D5C0919D632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1003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3E1DCAB-003C-38DF-5E45-F0D0D605CD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1" b="11709"/>
          <a:stretch>
            <a:fillRect/>
          </a:stretch>
        </p:blipFill>
        <p:spPr>
          <a:xfrm>
            <a:off x="-50944" y="0"/>
            <a:ext cx="12242944" cy="685800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457200" y="1639540"/>
            <a:ext cx="1143000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0" kern="0" spc="15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THE</a:t>
            </a:r>
            <a:endParaRPr lang="en-US" sz="16000" dirty="0">
              <a:solidFill>
                <a:srgbClr val="E8A020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457200" y="3022304"/>
            <a:ext cx="1143000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0" kern="0" spc="4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NUMBERS.</a:t>
            </a:r>
            <a:endParaRPr lang="en-US" sz="13000" dirty="0">
              <a:solidFill>
                <a:schemeClr val="bg1"/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457200" y="4933507"/>
            <a:ext cx="11430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350" dirty="0">
                <a:solidFill>
                  <a:srgbClr val="E8A020"/>
                </a:solidFill>
              </a:rPr>
              <a:t>CAMPAIGN RESULTS  ·  REACH  ·  ENGAGEMENT  ·  COMMERCE</a:t>
            </a:r>
            <a:endParaRPr lang="en-US" sz="1000" dirty="0">
              <a:solidFill>
                <a:srgbClr val="E8A020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D4C9B0"/>
                </a:solidFill>
              </a:rPr>
              <a:t>20/ 24</a:t>
            </a:r>
            <a:endParaRPr lang="en-US" sz="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C4FF50-C2D5-AA65-7389-B203C74332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2FB95324-9792-558E-D413-0F9CBFCF32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1" b="11709"/>
          <a:stretch>
            <a:fillRect/>
          </a:stretch>
        </p:blipFill>
        <p:spPr>
          <a:xfrm>
            <a:off x="-50944" y="0"/>
            <a:ext cx="12242944" cy="685800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274320" y="640080"/>
            <a:ext cx="5669280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2.7M</a:t>
            </a:r>
            <a:endParaRPr lang="en-US" sz="15000" dirty="0"/>
          </a:p>
        </p:txBody>
      </p:sp>
      <p:sp>
        <p:nvSpPr>
          <p:cNvPr id="4" name="Text 2"/>
          <p:cNvSpPr/>
          <p:nvPr/>
        </p:nvSpPr>
        <p:spPr>
          <a:xfrm>
            <a:off x="274320" y="3337560"/>
            <a:ext cx="566928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+</a:t>
            </a:r>
            <a:endParaRPr lang="en-US" sz="9000" dirty="0">
              <a:solidFill>
                <a:srgbClr val="E8A020"/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274320" y="4663440"/>
            <a:ext cx="566928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2800" kern="0" spc="4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TOP REEL</a:t>
            </a:r>
            <a:endParaRPr lang="en-US" sz="2800" dirty="0"/>
          </a:p>
          <a:p>
            <a:pPr marL="0" indent="0" algn="ctr">
              <a:lnSpc>
                <a:spcPct val="90000"/>
              </a:lnSpc>
              <a:buNone/>
            </a:pPr>
            <a:r>
              <a:rPr lang="en-US" sz="2800" kern="0" spc="400" dirty="0">
                <a:solidFill>
                  <a:srgbClr val="FFFFFF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VIEWS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1597010" y="873890"/>
            <a:ext cx="5303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00" dirty="0">
                <a:solidFill>
                  <a:schemeClr val="bg1"/>
                </a:solidFill>
              </a:rPr>
              <a:t>HIGHLIGHTS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6583680" y="1367666"/>
            <a:ext cx="5303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0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1M+</a:t>
            </a:r>
            <a:endParaRPr lang="en-US" sz="5000" dirty="0">
              <a:solidFill>
                <a:srgbClr val="E8A020"/>
              </a:solidFill>
            </a:endParaRPr>
          </a:p>
        </p:txBody>
      </p:sp>
      <p:sp>
        <p:nvSpPr>
          <p:cNvPr id="8" name="Text 6"/>
          <p:cNvSpPr/>
          <p:nvPr/>
        </p:nvSpPr>
        <p:spPr>
          <a:xfrm>
            <a:off x="6583680" y="1998602"/>
            <a:ext cx="5303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Views on multiple content pieces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6583680" y="2569013"/>
            <a:ext cx="5303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0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200K–500K</a:t>
            </a:r>
            <a:endParaRPr lang="en-US" sz="5000" dirty="0">
              <a:solidFill>
                <a:srgbClr val="E8A020"/>
              </a:solidFill>
            </a:endParaRPr>
          </a:p>
        </p:txBody>
      </p:sp>
      <p:sp>
        <p:nvSpPr>
          <p:cNvPr id="10" name="Text 8"/>
          <p:cNvSpPr/>
          <p:nvPr/>
        </p:nvSpPr>
        <p:spPr>
          <a:xfrm>
            <a:off x="6583680" y="3223500"/>
            <a:ext cx="5303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Consistent reach per asset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6583680" y="3870092"/>
            <a:ext cx="5303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0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12+</a:t>
            </a:r>
            <a:endParaRPr lang="en-US" sz="5000" dirty="0">
              <a:solidFill>
                <a:srgbClr val="E8A020"/>
              </a:solidFill>
            </a:endParaRPr>
          </a:p>
        </p:txBody>
      </p:sp>
      <p:sp>
        <p:nvSpPr>
          <p:cNvPr id="12" name="Text 10"/>
          <p:cNvSpPr/>
          <p:nvPr/>
        </p:nvSpPr>
        <p:spPr>
          <a:xfrm>
            <a:off x="6583680" y="4475297"/>
            <a:ext cx="5303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Content pieces published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6583680" y="5044192"/>
            <a:ext cx="5303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0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2</a:t>
            </a:r>
            <a:endParaRPr lang="en-US" sz="5000" dirty="0">
              <a:solidFill>
                <a:srgbClr val="E8A020"/>
              </a:solidFill>
            </a:endParaRPr>
          </a:p>
        </p:txBody>
      </p:sp>
      <p:sp>
        <p:nvSpPr>
          <p:cNvPr id="14" name="Text 12"/>
          <p:cNvSpPr/>
          <p:nvPr/>
        </p:nvSpPr>
        <p:spPr>
          <a:xfrm>
            <a:off x="6583680" y="5629408"/>
            <a:ext cx="5303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Platforms: Instagram + LinkedIn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A7A72"/>
                </a:solidFill>
              </a:rPr>
              <a:t>21/ 24</a:t>
            </a:r>
            <a:endParaRPr lang="en-US" sz="8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0D95771-6539-006D-EEDD-0091350BE3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1003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A3C28BD-5163-6797-CC0D-B38F82CF96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1" b="11709"/>
          <a:stretch>
            <a:fillRect/>
          </a:stretch>
        </p:blipFill>
        <p:spPr>
          <a:xfrm>
            <a:off x="-50944" y="0"/>
            <a:ext cx="12242944" cy="6858000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502920" y="411480"/>
            <a:ext cx="9144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400" dirty="0">
                <a:solidFill>
                  <a:schemeClr val="bg1"/>
                </a:solidFill>
              </a:rPr>
              <a:t>ENGAGEMENT</a:t>
            </a:r>
            <a:endParaRPr lang="en-US" sz="950" dirty="0">
              <a:solidFill>
                <a:schemeClr val="bg1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457200" y="1421575"/>
            <a:ext cx="1188720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0" kern="0" spc="2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9,400+</a:t>
            </a:r>
            <a:endParaRPr lang="en-US" sz="14000" dirty="0">
              <a:solidFill>
                <a:schemeClr val="bg1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457200" y="3661855"/>
            <a:ext cx="11887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400" dirty="0">
                <a:solidFill>
                  <a:srgbClr val="E8A020"/>
                </a:solidFill>
              </a:rPr>
              <a:t>PEAK ENGAGEMENTS ON A SINGLE POST</a:t>
            </a:r>
            <a:endParaRPr lang="en-US" sz="1100" dirty="0">
              <a:solidFill>
                <a:srgbClr val="E8A020"/>
              </a:solidFill>
            </a:endParaRPr>
          </a:p>
        </p:txBody>
      </p:sp>
      <p:sp>
        <p:nvSpPr>
          <p:cNvPr id="5" name="Shape 3"/>
          <p:cNvSpPr/>
          <p:nvPr/>
        </p:nvSpPr>
        <p:spPr>
          <a:xfrm>
            <a:off x="2286000" y="4256215"/>
            <a:ext cx="7589520" cy="54864"/>
          </a:xfrm>
          <a:prstGeom prst="rect">
            <a:avLst/>
          </a:prstGeom>
          <a:solidFill>
            <a:schemeClr val="bg1"/>
          </a:solidFill>
          <a:ln w="12700">
            <a:solidFill>
              <a:srgbClr val="7A0E1C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097280" y="4530535"/>
            <a:ext cx="3200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6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4,500+</a:t>
            </a:r>
            <a:endParaRPr lang="en-US" sz="3600" dirty="0"/>
          </a:p>
        </p:txBody>
      </p:sp>
      <p:sp>
        <p:nvSpPr>
          <p:cNvPr id="7" name="Text 5"/>
          <p:cNvSpPr/>
          <p:nvPr/>
        </p:nvSpPr>
        <p:spPr>
          <a:xfrm>
            <a:off x="1097280" y="5262055"/>
            <a:ext cx="3200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3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Engagements on</a:t>
            </a:r>
            <a:endParaRPr lang="en-US" sz="13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3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multiple posts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4572000" y="4530535"/>
            <a:ext cx="3200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6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3K–4.5K</a:t>
            </a:r>
            <a:endParaRPr lang="en-US" sz="3600" dirty="0"/>
          </a:p>
        </p:txBody>
      </p:sp>
      <p:sp>
        <p:nvSpPr>
          <p:cNvPr id="9" name="Text 7"/>
          <p:cNvSpPr/>
          <p:nvPr/>
        </p:nvSpPr>
        <p:spPr>
          <a:xfrm>
            <a:off x="4572000" y="5262055"/>
            <a:ext cx="3200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3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Consistent range</a:t>
            </a:r>
            <a:endParaRPr lang="en-US" sz="13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3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across formats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8046720" y="4530535"/>
            <a:ext cx="32004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6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Reels + Statics</a:t>
            </a:r>
            <a:endParaRPr lang="en-US" sz="3600" dirty="0"/>
          </a:p>
        </p:txBody>
      </p:sp>
      <p:sp>
        <p:nvSpPr>
          <p:cNvPr id="11" name="Text 9"/>
          <p:cNvSpPr/>
          <p:nvPr/>
        </p:nvSpPr>
        <p:spPr>
          <a:xfrm>
            <a:off x="8046720" y="5262055"/>
            <a:ext cx="3200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3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Both formats drove</a:t>
            </a:r>
            <a:endParaRPr lang="en-US" sz="13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300" dirty="0">
                <a:solidFill>
                  <a:srgbClr val="D4C9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strong interaction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D4C9B0"/>
                </a:solidFill>
              </a:rPr>
              <a:t>22 / 24</a:t>
            </a:r>
            <a:endParaRPr lang="en-US" sz="8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CBFF268-D653-885E-ED1B-041AA034BF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4EB53D-E177-DE74-55F5-16D4B26E19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4D0F4C-2912-834E-24B2-0D7992C684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1" b="11709"/>
          <a:stretch>
            <a:fillRect/>
          </a:stretch>
        </p:blipFill>
        <p:spPr>
          <a:xfrm>
            <a:off x="-50944" y="0"/>
            <a:ext cx="12242944" cy="6858000"/>
          </a:xfrm>
          <a:prstGeom prst="rect">
            <a:avLst/>
          </a:prstGeom>
        </p:spPr>
      </p:pic>
      <p:sp>
        <p:nvSpPr>
          <p:cNvPr id="3" name="Text 1">
            <a:extLst>
              <a:ext uri="{FF2B5EF4-FFF2-40B4-BE49-F238E27FC236}">
                <a16:creationId xmlns:a16="http://schemas.microsoft.com/office/drawing/2014/main" id="{E5D76E84-7EEB-67D9-D583-F440447633B7}"/>
              </a:ext>
            </a:extLst>
          </p:cNvPr>
          <p:cNvSpPr/>
          <p:nvPr/>
        </p:nvSpPr>
        <p:spPr>
          <a:xfrm>
            <a:off x="1246136" y="1894090"/>
            <a:ext cx="3749040" cy="3840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82000"/>
              </a:lnSpc>
              <a:buNone/>
            </a:pPr>
            <a:r>
              <a:rPr lang="en-US" sz="70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WHY</a:t>
            </a:r>
            <a:endParaRPr lang="en-US" sz="7000" dirty="0">
              <a:solidFill>
                <a:schemeClr val="bg1"/>
              </a:solidFill>
            </a:endParaRPr>
          </a:p>
          <a:p>
            <a:pPr marL="0" indent="0" algn="l">
              <a:lnSpc>
                <a:spcPct val="82000"/>
              </a:lnSpc>
              <a:buNone/>
            </a:pPr>
            <a:r>
              <a:rPr lang="en-US" sz="70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THIS</a:t>
            </a:r>
            <a:endParaRPr lang="en-US" sz="7000" dirty="0">
              <a:solidFill>
                <a:schemeClr val="bg1"/>
              </a:solidFill>
            </a:endParaRPr>
          </a:p>
          <a:p>
            <a:pPr marL="0" indent="0" algn="l">
              <a:lnSpc>
                <a:spcPct val="82000"/>
              </a:lnSpc>
              <a:buNone/>
            </a:pPr>
            <a:r>
              <a:rPr lang="en-US" sz="70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WINS.</a:t>
            </a:r>
            <a:endParaRPr lang="en-US" sz="7000" dirty="0">
              <a:solidFill>
                <a:schemeClr val="bg1"/>
              </a:solidFill>
            </a:endParaRPr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428FCA4A-A4D4-CEC4-2718-2427FA6F195F}"/>
              </a:ext>
            </a:extLst>
          </p:cNvPr>
          <p:cNvSpPr/>
          <p:nvPr/>
        </p:nvSpPr>
        <p:spPr>
          <a:xfrm>
            <a:off x="4343400" y="1570432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E8A020"/>
                </a:solidFill>
              </a:rPr>
              <a:t>01</a:t>
            </a:r>
            <a:endParaRPr lang="en-US" sz="1000" dirty="0">
              <a:solidFill>
                <a:srgbClr val="E8A020"/>
              </a:solidFill>
            </a:endParaRPr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561F782D-6A61-D48F-04D1-34DAFC4F48AC}"/>
              </a:ext>
            </a:extLst>
          </p:cNvPr>
          <p:cNvSpPr/>
          <p:nvPr/>
        </p:nvSpPr>
        <p:spPr>
          <a:xfrm>
            <a:off x="4892040" y="1570432"/>
            <a:ext cx="6858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chemeClr val="bg1"/>
                </a:solidFill>
              </a:rPr>
              <a:t>A GENUINE CATEGORY FIRST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CD3EFAD9-1603-5E64-E561-252F59EA95F0}"/>
              </a:ext>
            </a:extLst>
          </p:cNvPr>
          <p:cNvSpPr/>
          <p:nvPr/>
        </p:nvSpPr>
        <p:spPr>
          <a:xfrm>
            <a:off x="4892040" y="2009344"/>
            <a:ext cx="68580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Not a variant. Not a line extension.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India's first bread that is designed for desi flavour occasions.</a:t>
            </a:r>
            <a:endParaRPr lang="en-US" sz="1600" dirty="0"/>
          </a:p>
        </p:txBody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09EDE311-C5A1-48F3-4370-AD11A615B113}"/>
              </a:ext>
            </a:extLst>
          </p:cNvPr>
          <p:cNvSpPr/>
          <p:nvPr/>
        </p:nvSpPr>
        <p:spPr>
          <a:xfrm>
            <a:off x="4343400" y="2740864"/>
            <a:ext cx="7406640" cy="27432"/>
          </a:xfrm>
          <a:prstGeom prst="rect">
            <a:avLst/>
          </a:prstGeom>
          <a:solidFill>
            <a:schemeClr val="bg1"/>
          </a:solidFill>
          <a:ln w="12700">
            <a:solidFill>
              <a:srgbClr val="D4C9B0"/>
            </a:solidFill>
            <a:prstDash val="solid"/>
          </a:ln>
        </p:spPr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5045E86D-7CE0-7615-4B1A-2E5FD61F6A25}"/>
              </a:ext>
            </a:extLst>
          </p:cNvPr>
          <p:cNvSpPr/>
          <p:nvPr/>
        </p:nvSpPr>
        <p:spPr>
          <a:xfrm>
            <a:off x="4343400" y="2832304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E8A020"/>
                </a:solidFill>
              </a:rPr>
              <a:t>02</a:t>
            </a:r>
            <a:endParaRPr lang="en-US" sz="1000" dirty="0">
              <a:solidFill>
                <a:srgbClr val="E8A020"/>
              </a:solidFill>
            </a:endParaRPr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40598C1A-BDC2-C762-1BF3-1AFE56579E54}"/>
              </a:ext>
            </a:extLst>
          </p:cNvPr>
          <p:cNvSpPr/>
          <p:nvPr/>
        </p:nvSpPr>
        <p:spPr>
          <a:xfrm>
            <a:off x="4892040" y="2832304"/>
            <a:ext cx="6858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chemeClr val="bg1"/>
                </a:solidFill>
              </a:rPr>
              <a:t>INSIGHT-LED, NOT PRODUCT-LED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B418E058-DBBB-AEDB-47F1-B26BC5C3B8ED}"/>
              </a:ext>
            </a:extLst>
          </p:cNvPr>
          <p:cNvSpPr/>
          <p:nvPr/>
        </p:nvSpPr>
        <p:spPr>
          <a:xfrm>
            <a:off x="4892040" y="3271216"/>
            <a:ext cx="68580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campaign started from "Indian households crave desi"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then worked backwards to the product.</a:t>
            </a:r>
            <a:endParaRPr lang="en-US" sz="1600" dirty="0"/>
          </a:p>
        </p:txBody>
      </p:sp>
      <p:sp>
        <p:nvSpPr>
          <p:cNvPr id="12" name="Shape 10">
            <a:extLst>
              <a:ext uri="{FF2B5EF4-FFF2-40B4-BE49-F238E27FC236}">
                <a16:creationId xmlns:a16="http://schemas.microsoft.com/office/drawing/2014/main" id="{5CE285F0-0D68-8035-A051-261B41244868}"/>
              </a:ext>
            </a:extLst>
          </p:cNvPr>
          <p:cNvSpPr/>
          <p:nvPr/>
        </p:nvSpPr>
        <p:spPr>
          <a:xfrm>
            <a:off x="4343400" y="4002736"/>
            <a:ext cx="7406640" cy="27432"/>
          </a:xfrm>
          <a:prstGeom prst="rect">
            <a:avLst/>
          </a:prstGeom>
          <a:solidFill>
            <a:schemeClr val="bg1"/>
          </a:solidFill>
          <a:ln w="12700">
            <a:solidFill>
              <a:srgbClr val="D4C9B0"/>
            </a:solidFill>
            <a:prstDash val="solid"/>
          </a:ln>
        </p:spPr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7D729D9A-469E-4B70-30A7-D88215BEF6E6}"/>
              </a:ext>
            </a:extLst>
          </p:cNvPr>
          <p:cNvSpPr/>
          <p:nvPr/>
        </p:nvSpPr>
        <p:spPr>
          <a:xfrm>
            <a:off x="4343400" y="4094176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E8A020"/>
                </a:solidFill>
              </a:rPr>
              <a:t>03</a:t>
            </a:r>
            <a:endParaRPr lang="en-US" sz="1000" dirty="0">
              <a:solidFill>
                <a:srgbClr val="E8A020"/>
              </a:solidFill>
            </a:endParaRPr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86EC016D-C9CB-7A53-FE44-314789B643C4}"/>
              </a:ext>
            </a:extLst>
          </p:cNvPr>
          <p:cNvSpPr/>
          <p:nvPr/>
        </p:nvSpPr>
        <p:spPr>
          <a:xfrm>
            <a:off x="4892040" y="4094176"/>
            <a:ext cx="6858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chemeClr val="bg1"/>
                </a:solidFill>
              </a:rPr>
              <a:t>COMMERCE BUILT INTO CONTENT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E5406414-2CC3-49B3-2359-4CD4199ACCE2}"/>
              </a:ext>
            </a:extLst>
          </p:cNvPr>
          <p:cNvSpPr/>
          <p:nvPr/>
        </p:nvSpPr>
        <p:spPr>
          <a:xfrm>
            <a:off x="4892040" y="4533088"/>
            <a:ext cx="68580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Blinkit integration from day one.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Every piece of content was a latent purchase trigger.</a:t>
            </a:r>
            <a:endParaRPr lang="en-US" sz="1600" dirty="0"/>
          </a:p>
        </p:txBody>
      </p:sp>
      <p:sp>
        <p:nvSpPr>
          <p:cNvPr id="16" name="Shape 14">
            <a:extLst>
              <a:ext uri="{FF2B5EF4-FFF2-40B4-BE49-F238E27FC236}">
                <a16:creationId xmlns:a16="http://schemas.microsoft.com/office/drawing/2014/main" id="{3D41AFFA-278F-B2E0-9541-8FFC9956571D}"/>
              </a:ext>
            </a:extLst>
          </p:cNvPr>
          <p:cNvSpPr/>
          <p:nvPr/>
        </p:nvSpPr>
        <p:spPr>
          <a:xfrm>
            <a:off x="4343400" y="5264608"/>
            <a:ext cx="7406640" cy="27432"/>
          </a:xfrm>
          <a:prstGeom prst="rect">
            <a:avLst/>
          </a:prstGeom>
          <a:solidFill>
            <a:schemeClr val="bg1"/>
          </a:solidFill>
          <a:ln w="12700">
            <a:solidFill>
              <a:srgbClr val="D4C9B0"/>
            </a:solidFill>
            <a:prstDash val="solid"/>
          </a:ln>
        </p:spPr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AC2E09AC-9B93-6354-F24C-73545CC64FAB}"/>
              </a:ext>
            </a:extLst>
          </p:cNvPr>
          <p:cNvSpPr/>
          <p:nvPr/>
        </p:nvSpPr>
        <p:spPr>
          <a:xfrm>
            <a:off x="4343400" y="5356048"/>
            <a:ext cx="502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E8A020"/>
                </a:solidFill>
              </a:rPr>
              <a:t>04</a:t>
            </a:r>
            <a:endParaRPr lang="en-US" sz="1000" dirty="0">
              <a:solidFill>
                <a:srgbClr val="E8A020"/>
              </a:solidFill>
            </a:endParaRPr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E0D25DF8-E256-F8F2-0264-D6C4A867DD08}"/>
              </a:ext>
            </a:extLst>
          </p:cNvPr>
          <p:cNvSpPr/>
          <p:nvPr/>
        </p:nvSpPr>
        <p:spPr>
          <a:xfrm>
            <a:off x="4892040" y="5356048"/>
            <a:ext cx="6858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chemeClr val="bg1"/>
                </a:solidFill>
              </a:rPr>
              <a:t>A JINGLE BLINKIT NOTICED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323C0DCA-B24B-5607-5DFB-3B94AE6AC84B}"/>
              </a:ext>
            </a:extLst>
          </p:cNvPr>
          <p:cNvSpPr/>
          <p:nvPr/>
        </p:nvSpPr>
        <p:spPr>
          <a:xfrm>
            <a:off x="4892040" y="5794960"/>
            <a:ext cx="68580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8A7A7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When a commerce partner acknowledges your mnemonic unprompted, you've crossed into culture.</a:t>
            </a:r>
            <a:endParaRPr lang="en-US" sz="1600" dirty="0"/>
          </a:p>
        </p:txBody>
      </p:sp>
      <p:sp>
        <p:nvSpPr>
          <p:cNvPr id="24" name="Text 22">
            <a:extLst>
              <a:ext uri="{FF2B5EF4-FFF2-40B4-BE49-F238E27FC236}">
                <a16:creationId xmlns:a16="http://schemas.microsoft.com/office/drawing/2014/main" id="{E6F84CAE-D1B2-5E38-EB52-FB3CFB340613}"/>
              </a:ext>
            </a:extLst>
          </p:cNvPr>
          <p:cNvSpPr/>
          <p:nvPr/>
        </p:nvSpPr>
        <p:spPr>
          <a:xfrm>
            <a:off x="11247120" y="649224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A7A72"/>
                </a:solidFill>
              </a:rPr>
              <a:t>23 / 24</a:t>
            </a:r>
            <a:endParaRPr lang="en-US" sz="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BD9BEB-AB54-4D91-640F-A7A2A67483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9988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F18983-3E9E-C006-0DFE-72FC3295F5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6E21C71-361B-C54B-4CAC-E36D7D0D1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1" b="11709"/>
          <a:stretch>
            <a:fillRect/>
          </a:stretch>
        </p:blipFill>
        <p:spPr>
          <a:xfrm>
            <a:off x="-50944" y="0"/>
            <a:ext cx="12242944" cy="68580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FD43C25-B700-8D4B-C099-C74B55640D58}"/>
              </a:ext>
            </a:extLst>
          </p:cNvPr>
          <p:cNvSpPr txBox="1"/>
          <p:nvPr/>
        </p:nvSpPr>
        <p:spPr>
          <a:xfrm>
            <a:off x="1708329" y="5991097"/>
            <a:ext cx="44411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lvl="0"/>
            <a:r>
              <a:rPr lang="en-US" sz="1400" dirty="0">
                <a:solidFill>
                  <a:srgbClr val="FFFFFF"/>
                </a:solidFill>
                <a:latin typeface="Poppins" panose="00000500000000000000" pitchFamily="2" charset="0"/>
                <a:ea typeface="Calibri"/>
                <a:cs typeface="Poppins" panose="00000500000000000000" pitchFamily="2" charset="0"/>
                <a:sym typeface="Calibri"/>
              </a:rPr>
              <a:t>+91-8375828920, +91-8094386221</a:t>
            </a:r>
            <a:endParaRPr lang="en-US" sz="1400" dirty="0">
              <a:solidFill>
                <a:schemeClr val="dk1"/>
              </a:solidFill>
              <a:latin typeface="Poppins" panose="00000500000000000000" pitchFamily="2" charset="0"/>
              <a:ea typeface="Calibri"/>
              <a:cs typeface="Poppins" panose="00000500000000000000" pitchFamily="2" charset="0"/>
              <a:sym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F3F72E6-25C5-FE42-2D47-FAFDB19E50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595" y="5649686"/>
            <a:ext cx="816428" cy="8164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035BF02-4B8F-A7AA-4C3A-12A4CAD147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25931" y="5649686"/>
            <a:ext cx="816428" cy="8164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572720A-CB2F-7298-D4E3-7401E3DCBB9A}"/>
              </a:ext>
            </a:extLst>
          </p:cNvPr>
          <p:cNvSpPr txBox="1"/>
          <p:nvPr/>
        </p:nvSpPr>
        <p:spPr>
          <a:xfrm>
            <a:off x="6042359" y="5988120"/>
            <a:ext cx="44411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lvl="0"/>
            <a:r>
              <a:rPr lang="en-US" sz="1400" dirty="0">
                <a:solidFill>
                  <a:srgbClr val="FFFFFF"/>
                </a:solidFill>
                <a:latin typeface="Poppins" panose="00000500000000000000" pitchFamily="2" charset="0"/>
                <a:ea typeface="Calibri"/>
                <a:cs typeface="Poppins" panose="00000500000000000000" pitchFamily="2" charset="0"/>
                <a:sym typeface="Calibri"/>
              </a:rPr>
              <a:t>mail@sociapa.com</a:t>
            </a:r>
            <a:endParaRPr lang="en-US" sz="1400" dirty="0">
              <a:solidFill>
                <a:schemeClr val="dk1"/>
              </a:solidFill>
              <a:latin typeface="Poppins" panose="00000500000000000000" pitchFamily="2" charset="0"/>
              <a:ea typeface="Calibri"/>
              <a:cs typeface="Poppins" panose="00000500000000000000" pitchFamily="2" charset="0"/>
              <a:sym typeface="Calibri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D008665-AAC6-3C7D-FB2F-9158592FA8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90774" y="5649686"/>
            <a:ext cx="816428" cy="81642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E22D4B3-0D0D-63D9-E8BB-6CEBE99CB31B}"/>
              </a:ext>
            </a:extLst>
          </p:cNvPr>
          <p:cNvSpPr txBox="1"/>
          <p:nvPr/>
        </p:nvSpPr>
        <p:spPr>
          <a:xfrm>
            <a:off x="9307202" y="5954974"/>
            <a:ext cx="44411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lvl="0"/>
            <a:r>
              <a:rPr lang="en-US" sz="1400" dirty="0">
                <a:solidFill>
                  <a:srgbClr val="FFFFFF"/>
                </a:solidFill>
                <a:latin typeface="Poppins" panose="00000500000000000000" pitchFamily="2" charset="0"/>
                <a:ea typeface="Calibri"/>
                <a:cs typeface="Poppins" panose="00000500000000000000" pitchFamily="2" charset="0"/>
                <a:sym typeface="Calibri"/>
              </a:rPr>
              <a:t>www.sociapa.com</a:t>
            </a:r>
            <a:endParaRPr lang="en-US" sz="1400" dirty="0">
              <a:solidFill>
                <a:schemeClr val="dk1"/>
              </a:solidFill>
              <a:latin typeface="Poppins" panose="00000500000000000000" pitchFamily="2" charset="0"/>
              <a:ea typeface="Calibri"/>
              <a:cs typeface="Poppins" panose="00000500000000000000" pitchFamily="2" charset="0"/>
              <a:sym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43718B-912A-B990-AE47-743ACD55CF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75425" y="241118"/>
            <a:ext cx="1566055" cy="1163683"/>
          </a:xfrm>
          <a:prstGeom prst="rect">
            <a:avLst/>
          </a:prstGeom>
        </p:spPr>
      </p:pic>
      <p:sp>
        <p:nvSpPr>
          <p:cNvPr id="6" name="Text 1">
            <a:extLst>
              <a:ext uri="{FF2B5EF4-FFF2-40B4-BE49-F238E27FC236}">
                <a16:creationId xmlns:a16="http://schemas.microsoft.com/office/drawing/2014/main" id="{ABD82C25-7C18-F7C3-5248-98605787A40C}"/>
              </a:ext>
            </a:extLst>
          </p:cNvPr>
          <p:cNvSpPr/>
          <p:nvPr/>
        </p:nvSpPr>
        <p:spPr>
          <a:xfrm>
            <a:off x="98759" y="2286000"/>
            <a:ext cx="1188720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0" kern="0" spc="200" dirty="0">
                <a:solidFill>
                  <a:schemeClr val="bg1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THANK </a:t>
            </a:r>
            <a:r>
              <a:rPr lang="en-US" sz="14000" kern="0" spc="200" dirty="0">
                <a:solidFill>
                  <a:srgbClr val="E8A020"/>
                </a:solidFill>
                <a:latin typeface="Impact" pitchFamily="34" charset="0"/>
                <a:ea typeface="Impact" pitchFamily="34" charset="-122"/>
                <a:cs typeface="Impact" pitchFamily="34" charset="-120"/>
              </a:rPr>
              <a:t>YOU</a:t>
            </a:r>
            <a:endParaRPr lang="en-US" sz="14000" dirty="0">
              <a:solidFill>
                <a:srgbClr val="E8A02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794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1230</Words>
  <Application>Microsoft Macintosh PowerPoint</Application>
  <PresentationFormat>Widescreen</PresentationFormat>
  <Paragraphs>341</Paragraphs>
  <Slides>24</Slides>
  <Notes>22</Notes>
  <HiddenSlides>0</HiddenSlides>
  <MMClips>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Georgia</vt:lpstr>
      <vt:lpstr>Impact</vt:lpstr>
      <vt:lpstr>Poppins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Bonn Desi Twist — SAMMIE 2026 Award Entry</dc:title>
  <dc:subject>PptxGenJS Presentation</dc:subject>
  <dc:creator>PptxGenJS</dc:creator>
  <cp:lastModifiedBy>Microsoft Office User</cp:lastModifiedBy>
  <cp:revision>190</cp:revision>
  <dcterms:created xsi:type="dcterms:W3CDTF">2026-04-24T15:25:23Z</dcterms:created>
  <dcterms:modified xsi:type="dcterms:W3CDTF">2026-06-19T03:08:58Z</dcterms:modified>
</cp:coreProperties>
</file>