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embeddedFontLst>
    <p:embeddedFont>
      <p:font typeface="Poppins" pitchFamily="2" charset="77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6" roundtripDataSignature="AMtx7miiYibAHaR48PTAh1zfMAHRBNpCq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38"/>
    <p:restoredTop sz="94653"/>
  </p:normalViewPr>
  <p:slideViewPr>
    <p:cSldViewPr snapToGrid="0" snapToObjects="1">
      <p:cViewPr varScale="1">
        <p:scale>
          <a:sx n="150" d="100"/>
          <a:sy n="150" d="100"/>
        </p:scale>
        <p:origin x="16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8" name="Google Shape;98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4" name="Google Shape;11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1" name="Google Shape;13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6" name="Google Shape;146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2" name="Google Shape;162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7" name="Google Shape;177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2" name="Google Shape;192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0" name="Google Shape;210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8" name="Google Shape;228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1" name="Google Shape;251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2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9" name="Google Shape;269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p2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8" name="Google Shape;288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p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0" name="Google Shape;300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1" name="Google Shape;301;p3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7" name="Google Shape;317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p3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2" name="Google Shape;332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p3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7" name="Google Shape;367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8" name="Google Shape;368;p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17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4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4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4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4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4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4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4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5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5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51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51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4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8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8.jp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0.png"/><Relationship Id="rId3" Type="http://schemas.openxmlformats.org/officeDocument/2006/relationships/image" Target="../media/image1.png"/><Relationship Id="rId7" Type="http://schemas.openxmlformats.org/officeDocument/2006/relationships/image" Target="../media/image25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8.png"/><Relationship Id="rId5" Type="http://schemas.openxmlformats.org/officeDocument/2006/relationships/image" Target="../media/image3.png"/><Relationship Id="rId15" Type="http://schemas.openxmlformats.org/officeDocument/2006/relationships/image" Target="../media/image32.png"/><Relationship Id="rId10" Type="http://schemas.openxmlformats.org/officeDocument/2006/relationships/hyperlink" Target="https://www.instagram.com/p/DCs4sBbqgXV/" TargetMode="External"/><Relationship Id="rId4" Type="http://schemas.openxmlformats.org/officeDocument/2006/relationships/image" Target="../media/image23.jpg"/><Relationship Id="rId9" Type="http://schemas.openxmlformats.org/officeDocument/2006/relationships/image" Target="../media/image27.png"/><Relationship Id="rId1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.png"/><Relationship Id="rId10" Type="http://schemas.openxmlformats.org/officeDocument/2006/relationships/image" Target="../media/image37.png"/><Relationship Id="rId4" Type="http://schemas.openxmlformats.org/officeDocument/2006/relationships/image" Target="../media/image2.png"/><Relationship Id="rId9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42.png"/><Relationship Id="rId4" Type="http://schemas.openxmlformats.org/officeDocument/2006/relationships/image" Target="../media/image38.png"/><Relationship Id="rId9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g"/><Relationship Id="rId3" Type="http://schemas.openxmlformats.org/officeDocument/2006/relationships/image" Target="../media/image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48.png"/><Relationship Id="rId4" Type="http://schemas.openxmlformats.org/officeDocument/2006/relationships/image" Target="../media/image44.png"/><Relationship Id="rId9" Type="http://schemas.openxmlformats.org/officeDocument/2006/relationships/image" Target="../media/image47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44.png"/><Relationship Id="rId9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1.png"/><Relationship Id="rId7" Type="http://schemas.openxmlformats.org/officeDocument/2006/relationships/image" Target="../media/image5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3.png"/><Relationship Id="rId10" Type="http://schemas.openxmlformats.org/officeDocument/2006/relationships/image" Target="../media/image58.png"/><Relationship Id="rId4" Type="http://schemas.openxmlformats.org/officeDocument/2006/relationships/image" Target="../media/image2.png"/><Relationship Id="rId9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0"/>
            <a:ext cx="122429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"/>
          <p:cNvPicPr preferRelativeResize="0"/>
          <p:nvPr/>
        </p:nvPicPr>
        <p:blipFill rotWithShape="1">
          <a:blip r:embed="rId4">
            <a:alphaModFix/>
          </a:blip>
          <a:srcRect l="5576" t="10344" r="7665" b="7866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"/>
          <p:cNvSpPr txBox="1"/>
          <p:nvPr/>
        </p:nvSpPr>
        <p:spPr>
          <a:xfrm>
            <a:off x="3438330" y="3998803"/>
            <a:ext cx="3526971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 b="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 Chunky Case Study</a:t>
            </a:r>
            <a:endParaRPr/>
          </a:p>
        </p:txBody>
      </p:sp>
      <p:pic>
        <p:nvPicPr>
          <p:cNvPr id="92" name="Google Shape;92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"/>
          <p:cNvPicPr preferRelativeResize="0"/>
          <p:nvPr/>
        </p:nvPicPr>
        <p:blipFill rotWithShape="1">
          <a:blip r:embed="rId6">
            <a:alphaModFix/>
          </a:blip>
          <a:srcRect t="18334" b="16410"/>
          <a:stretch/>
        </p:blipFill>
        <p:spPr>
          <a:xfrm>
            <a:off x="3770148" y="2859197"/>
            <a:ext cx="2879873" cy="1139606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 b="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pic>
        <p:nvPicPr>
          <p:cNvPr id="95" name="Google Shape;95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73800" y="2105976"/>
            <a:ext cx="3526970" cy="4752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3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0"/>
            <a:ext cx="122429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3"/>
          <p:cNvPicPr preferRelativeResize="0"/>
          <p:nvPr/>
        </p:nvPicPr>
        <p:blipFill rotWithShape="1">
          <a:blip r:embed="rId4">
            <a:alphaModFix/>
          </a:blip>
          <a:srcRect l="5576" t="10344" r="7665" b="7866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3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 b="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pic>
        <p:nvPicPr>
          <p:cNvPr id="105" name="Google Shape;105;p3"/>
          <p:cNvPicPr preferRelativeResize="0"/>
          <p:nvPr/>
        </p:nvPicPr>
        <p:blipFill rotWithShape="1">
          <a:blip r:embed="rId6">
            <a:alphaModFix/>
          </a:blip>
          <a:srcRect t="18334" b="16410"/>
          <a:stretch/>
        </p:blipFill>
        <p:spPr>
          <a:xfrm>
            <a:off x="87312" y="2611628"/>
            <a:ext cx="2071688" cy="819796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3"/>
          <p:cNvSpPr txBox="1"/>
          <p:nvPr/>
        </p:nvSpPr>
        <p:spPr>
          <a:xfrm>
            <a:off x="-17730" y="1857746"/>
            <a:ext cx="10050730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brand introduction</a:t>
            </a:r>
            <a:endParaRPr/>
          </a:p>
        </p:txBody>
      </p:sp>
      <p:pic>
        <p:nvPicPr>
          <p:cNvPr id="107" name="Google Shape;107;p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836084" y="3935067"/>
            <a:ext cx="1365250" cy="136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3"/>
          <p:cNvSpPr txBox="1"/>
          <p:nvPr/>
        </p:nvSpPr>
        <p:spPr>
          <a:xfrm>
            <a:off x="2264042" y="2611628"/>
            <a:ext cx="7091874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 leading, trusted Indian nutrition brand and a pioneer of the soya category (originally under Ruchi Soya; now part of Patanjali Foods). For over three decades, it has delivered affordable, high-protein vegetarian foods and healthy cooking oils—built on trust, quality and nutrition.</a:t>
            </a:r>
            <a:endParaRPr sz="16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9" name="Google Shape;109;p3"/>
          <p:cNvSpPr txBox="1"/>
          <p:nvPr/>
        </p:nvSpPr>
        <p:spPr>
          <a:xfrm>
            <a:off x="2345680" y="5300317"/>
            <a:ext cx="2346058" cy="646331"/>
          </a:xfrm>
          <a:prstGeom prst="rect">
            <a:avLst/>
          </a:prstGeom>
          <a:solidFill>
            <a:srgbClr val="D3C15B">
              <a:alpha val="50196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Making affordable, protein-rich nutrition accessible to every Indian household.</a:t>
            </a:r>
            <a:endParaRPr/>
          </a:p>
        </p:txBody>
      </p:sp>
      <p:pic>
        <p:nvPicPr>
          <p:cNvPr id="110" name="Google Shape;110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344584" y="3925799"/>
            <a:ext cx="1365250" cy="136525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3"/>
          <p:cNvSpPr txBox="1"/>
          <p:nvPr/>
        </p:nvSpPr>
        <p:spPr>
          <a:xfrm>
            <a:off x="6604000" y="5291049"/>
            <a:ext cx="2476500" cy="646331"/>
          </a:xfrm>
          <a:prstGeom prst="rect">
            <a:avLst/>
          </a:prstGeom>
          <a:solidFill>
            <a:srgbClr val="D3C15B">
              <a:alpha val="50196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</a:pPr>
            <a:r>
              <a:rPr lang="en-IN" sz="12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Protein-first</a:t>
            </a:r>
            <a:endParaRPr sz="12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</a:pPr>
            <a:r>
              <a:rPr lang="en-IN"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30+ years of credibility </a:t>
            </a:r>
            <a:endParaRPr/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</a:pPr>
            <a:r>
              <a:rPr lang="en-IN" sz="12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Everyday utility</a:t>
            </a:r>
            <a:endParaRPr sz="12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8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0"/>
            <a:ext cx="122429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8"/>
          <p:cNvPicPr preferRelativeResize="0"/>
          <p:nvPr/>
        </p:nvPicPr>
        <p:blipFill rotWithShape="1">
          <a:blip r:embed="rId4">
            <a:alphaModFix amt="20000"/>
          </a:blip>
          <a:srcRect r="6448"/>
          <a:stretch/>
        </p:blipFill>
        <p:spPr>
          <a:xfrm>
            <a:off x="2584449" y="0"/>
            <a:ext cx="962369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8"/>
          <p:cNvPicPr preferRelativeResize="0"/>
          <p:nvPr/>
        </p:nvPicPr>
        <p:blipFill rotWithShape="1">
          <a:blip r:embed="rId5">
            <a:alphaModFix/>
          </a:blip>
          <a:srcRect l="5576" t="10344" r="7665" b="7866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8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sp>
        <p:nvSpPr>
          <p:cNvPr id="122" name="Google Shape;122;p8"/>
          <p:cNvSpPr txBox="1"/>
          <p:nvPr/>
        </p:nvSpPr>
        <p:spPr>
          <a:xfrm>
            <a:off x="71170" y="1857746"/>
            <a:ext cx="10050730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challenges</a:t>
            </a:r>
            <a:endParaRPr/>
          </a:p>
        </p:txBody>
      </p:sp>
      <p:sp>
        <p:nvSpPr>
          <p:cNvPr id="123" name="Google Shape;123;p8"/>
          <p:cNvSpPr txBox="1"/>
          <p:nvPr/>
        </p:nvSpPr>
        <p:spPr>
          <a:xfrm>
            <a:off x="87313" y="4840469"/>
            <a:ext cx="3383624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4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Seen mainly as traditional soya chunks; weak pull with younger, trend-driven consumers.</a:t>
            </a:r>
            <a:endParaRPr sz="14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24" name="Google Shape;124;p8"/>
          <p:cNvPicPr preferRelativeResize="0"/>
          <p:nvPr/>
        </p:nvPicPr>
        <p:blipFill rotWithShape="1">
          <a:blip r:embed="rId7">
            <a:alphaModFix/>
          </a:blip>
          <a:srcRect b="8400"/>
          <a:stretch/>
        </p:blipFill>
        <p:spPr>
          <a:xfrm>
            <a:off x="782573" y="2811853"/>
            <a:ext cx="2136448" cy="19569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8"/>
          <p:cNvPicPr preferRelativeResize="0"/>
          <p:nvPr/>
        </p:nvPicPr>
        <p:blipFill rotWithShape="1">
          <a:blip r:embed="rId8">
            <a:alphaModFix/>
          </a:blip>
          <a:srcRect b="8667"/>
          <a:stretch/>
        </p:blipFill>
        <p:spPr>
          <a:xfrm>
            <a:off x="4720897" y="2811853"/>
            <a:ext cx="2142685" cy="1956986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8"/>
          <p:cNvSpPr txBox="1"/>
          <p:nvPr/>
        </p:nvSpPr>
        <p:spPr>
          <a:xfrm>
            <a:off x="4005177" y="4840469"/>
            <a:ext cx="3574123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4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Low social visibility, poor engagement and little storytelling; no dedicated website/landing page.</a:t>
            </a:r>
            <a:endParaRPr sz="14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27" name="Google Shape;127;p8"/>
          <p:cNvPicPr preferRelativeResize="0"/>
          <p:nvPr/>
        </p:nvPicPr>
        <p:blipFill rotWithShape="1">
          <a:blip r:embed="rId9">
            <a:alphaModFix/>
          </a:blip>
          <a:srcRect b="8400"/>
          <a:stretch/>
        </p:blipFill>
        <p:spPr>
          <a:xfrm>
            <a:off x="8665458" y="2846921"/>
            <a:ext cx="2136448" cy="1956986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8"/>
          <p:cNvSpPr txBox="1"/>
          <p:nvPr/>
        </p:nvSpPr>
        <p:spPr>
          <a:xfrm>
            <a:off x="7946620" y="4840469"/>
            <a:ext cx="3574123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4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Many rivals claim “health”, “protein” and “fitness”, making clear differentiation hard.</a:t>
            </a:r>
            <a:endParaRPr sz="14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9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0"/>
            <a:ext cx="122429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9"/>
          <p:cNvPicPr preferRelativeResize="0"/>
          <p:nvPr/>
        </p:nvPicPr>
        <p:blipFill rotWithShape="1">
          <a:blip r:embed="rId4">
            <a:alphaModFix amt="20000"/>
          </a:blip>
          <a:srcRect l="8483" r="8483"/>
          <a:stretch/>
        </p:blipFill>
        <p:spPr>
          <a:xfrm>
            <a:off x="2584449" y="0"/>
            <a:ext cx="962369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9"/>
          <p:cNvPicPr preferRelativeResize="0"/>
          <p:nvPr/>
        </p:nvPicPr>
        <p:blipFill rotWithShape="1">
          <a:blip r:embed="rId5">
            <a:alphaModFix/>
          </a:blip>
          <a:srcRect l="5576" t="10344" r="7665" b="7866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9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sp>
        <p:nvSpPr>
          <p:cNvPr id="139" name="Google Shape;139;p9"/>
          <p:cNvSpPr txBox="1"/>
          <p:nvPr/>
        </p:nvSpPr>
        <p:spPr>
          <a:xfrm>
            <a:off x="71170" y="1857746"/>
            <a:ext cx="10050730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goals</a:t>
            </a:r>
            <a:endParaRPr/>
          </a:p>
        </p:txBody>
      </p:sp>
      <p:sp>
        <p:nvSpPr>
          <p:cNvPr id="140" name="Google Shape;140;p9"/>
          <p:cNvSpPr txBox="1"/>
          <p:nvPr/>
        </p:nvSpPr>
        <p:spPr>
          <a:xfrm>
            <a:off x="6351507" y="2955079"/>
            <a:ext cx="5197459" cy="2646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Elevate recall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among health-conscious and aspirational consumers through high-impact campaigns and storytelling.</a:t>
            </a:r>
            <a:endParaRPr sz="28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1" name="Google Shape;141;p9"/>
          <p:cNvPicPr preferRelativeResize="0"/>
          <p:nvPr/>
        </p:nvPicPr>
        <p:blipFill rotWithShape="1">
          <a:blip r:embed="rId7">
            <a:alphaModFix/>
          </a:blip>
          <a:srcRect l="6107" t="6329" r="5595" b="7994"/>
          <a:stretch/>
        </p:blipFill>
        <p:spPr>
          <a:xfrm>
            <a:off x="1682573" y="2325297"/>
            <a:ext cx="4025900" cy="3906444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9"/>
          <p:cNvSpPr txBox="1"/>
          <p:nvPr/>
        </p:nvSpPr>
        <p:spPr>
          <a:xfrm>
            <a:off x="-1358765" y="3863020"/>
            <a:ext cx="4527480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48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#1</a:t>
            </a:r>
            <a:endParaRPr sz="480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3" name="Google Shape;143;p9"/>
          <p:cNvSpPr/>
          <p:nvPr/>
        </p:nvSpPr>
        <p:spPr>
          <a:xfrm>
            <a:off x="5836226" y="4045387"/>
            <a:ext cx="387527" cy="466261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10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0"/>
            <a:ext cx="122429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10"/>
          <p:cNvPicPr preferRelativeResize="0"/>
          <p:nvPr/>
        </p:nvPicPr>
        <p:blipFill rotWithShape="1">
          <a:blip r:embed="rId4">
            <a:alphaModFix amt="20000"/>
          </a:blip>
          <a:srcRect l="8483" r="8483"/>
          <a:stretch/>
        </p:blipFill>
        <p:spPr>
          <a:xfrm>
            <a:off x="2584449" y="0"/>
            <a:ext cx="962369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10"/>
          <p:cNvPicPr preferRelativeResize="0"/>
          <p:nvPr/>
        </p:nvPicPr>
        <p:blipFill rotWithShape="1">
          <a:blip r:embed="rId5">
            <a:alphaModFix/>
          </a:blip>
          <a:srcRect l="5576" t="10344" r="7665" b="7866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0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sp>
        <p:nvSpPr>
          <p:cNvPr id="154" name="Google Shape;154;p10"/>
          <p:cNvSpPr txBox="1"/>
          <p:nvPr/>
        </p:nvSpPr>
        <p:spPr>
          <a:xfrm>
            <a:off x="71170" y="1857746"/>
            <a:ext cx="10050730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goals</a:t>
            </a:r>
            <a:endParaRPr/>
          </a:p>
        </p:txBody>
      </p:sp>
      <p:sp>
        <p:nvSpPr>
          <p:cNvPr id="155" name="Google Shape;155;p10"/>
          <p:cNvSpPr txBox="1"/>
          <p:nvPr/>
        </p:nvSpPr>
        <p:spPr>
          <a:xfrm>
            <a:off x="6020417" y="3152835"/>
            <a:ext cx="6284993" cy="1785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Create resonant</a:t>
            </a:r>
            <a:r>
              <a:rPr lang="en-IN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, shareable content that sparks conversations.</a:t>
            </a:r>
            <a:endParaRPr sz="28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6" name="Google Shape;156;p10"/>
          <p:cNvSpPr txBox="1"/>
          <p:nvPr/>
        </p:nvSpPr>
        <p:spPr>
          <a:xfrm>
            <a:off x="-1358765" y="3863020"/>
            <a:ext cx="4527480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48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#2</a:t>
            </a:r>
            <a:endParaRPr sz="480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7" name="Google Shape;157;p10"/>
          <p:cNvSpPr/>
          <p:nvPr/>
        </p:nvSpPr>
        <p:spPr>
          <a:xfrm>
            <a:off x="5836226" y="4045387"/>
            <a:ext cx="387527" cy="466261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8" name="Google Shape;158;p10"/>
          <p:cNvPicPr preferRelativeResize="0"/>
          <p:nvPr/>
        </p:nvPicPr>
        <p:blipFill rotWithShape="1">
          <a:blip r:embed="rId7">
            <a:alphaModFix/>
          </a:blip>
          <a:srcRect l="5454" t="5441" r="7110" b="8958"/>
          <a:stretch/>
        </p:blipFill>
        <p:spPr>
          <a:xfrm>
            <a:off x="1619159" y="2252245"/>
            <a:ext cx="3990247" cy="39064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855040" y="3474299"/>
            <a:ext cx="1068040" cy="1037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11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0"/>
            <a:ext cx="122429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1"/>
          <p:cNvPicPr preferRelativeResize="0"/>
          <p:nvPr/>
        </p:nvPicPr>
        <p:blipFill rotWithShape="1">
          <a:blip r:embed="rId4">
            <a:alphaModFix amt="20000"/>
          </a:blip>
          <a:srcRect l="8483" r="8483"/>
          <a:stretch/>
        </p:blipFill>
        <p:spPr>
          <a:xfrm>
            <a:off x="2584449" y="0"/>
            <a:ext cx="962369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1"/>
          <p:cNvPicPr preferRelativeResize="0"/>
          <p:nvPr/>
        </p:nvPicPr>
        <p:blipFill rotWithShape="1">
          <a:blip r:embed="rId5">
            <a:alphaModFix/>
          </a:blip>
          <a:srcRect l="5576" t="10344" r="7665" b="7866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11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sp>
        <p:nvSpPr>
          <p:cNvPr id="170" name="Google Shape;170;p11"/>
          <p:cNvSpPr txBox="1"/>
          <p:nvPr/>
        </p:nvSpPr>
        <p:spPr>
          <a:xfrm>
            <a:off x="71170" y="1857746"/>
            <a:ext cx="10050730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goals</a:t>
            </a:r>
            <a:endParaRPr/>
          </a:p>
        </p:txBody>
      </p:sp>
      <p:sp>
        <p:nvSpPr>
          <p:cNvPr id="171" name="Google Shape;171;p11"/>
          <p:cNvSpPr txBox="1"/>
          <p:nvPr/>
        </p:nvSpPr>
        <p:spPr>
          <a:xfrm>
            <a:off x="6020417" y="3152835"/>
            <a:ext cx="6284993" cy="2215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Build an active</a:t>
            </a:r>
            <a:r>
              <a:rPr lang="en-IN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, loyal digital ecosystem via UGC, challenges and influencer-led moments.</a:t>
            </a:r>
            <a:endParaRPr sz="28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2" name="Google Shape;172;p11"/>
          <p:cNvSpPr txBox="1"/>
          <p:nvPr/>
        </p:nvSpPr>
        <p:spPr>
          <a:xfrm>
            <a:off x="-1358765" y="3863020"/>
            <a:ext cx="4527480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48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#3</a:t>
            </a:r>
            <a:endParaRPr sz="480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3" name="Google Shape;173;p11"/>
          <p:cNvSpPr/>
          <p:nvPr/>
        </p:nvSpPr>
        <p:spPr>
          <a:xfrm>
            <a:off x="5836226" y="4045387"/>
            <a:ext cx="387527" cy="466261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4" name="Google Shape;174;p11"/>
          <p:cNvPicPr preferRelativeResize="0"/>
          <p:nvPr/>
        </p:nvPicPr>
        <p:blipFill rotWithShape="1">
          <a:blip r:embed="rId7">
            <a:alphaModFix/>
          </a:blip>
          <a:srcRect l="4577" t="6546" r="4139" b="8017"/>
          <a:stretch/>
        </p:blipFill>
        <p:spPr>
          <a:xfrm>
            <a:off x="1526931" y="2194632"/>
            <a:ext cx="4347395" cy="40689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p12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0"/>
            <a:ext cx="122429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12"/>
          <p:cNvPicPr preferRelativeResize="0"/>
          <p:nvPr/>
        </p:nvPicPr>
        <p:blipFill rotWithShape="1">
          <a:blip r:embed="rId4">
            <a:alphaModFix amt="20000"/>
          </a:blip>
          <a:srcRect l="8483" r="8483"/>
          <a:stretch/>
        </p:blipFill>
        <p:spPr>
          <a:xfrm>
            <a:off x="2584449" y="0"/>
            <a:ext cx="962369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2"/>
          <p:cNvPicPr preferRelativeResize="0"/>
          <p:nvPr/>
        </p:nvPicPr>
        <p:blipFill rotWithShape="1">
          <a:blip r:embed="rId5">
            <a:alphaModFix/>
          </a:blip>
          <a:srcRect l="5576" t="10344" r="7665" b="7866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12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sp>
        <p:nvSpPr>
          <p:cNvPr id="185" name="Google Shape;185;p12"/>
          <p:cNvSpPr txBox="1"/>
          <p:nvPr/>
        </p:nvSpPr>
        <p:spPr>
          <a:xfrm>
            <a:off x="71170" y="1857746"/>
            <a:ext cx="10050730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goals</a:t>
            </a:r>
            <a:endParaRPr/>
          </a:p>
        </p:txBody>
      </p:sp>
      <p:sp>
        <p:nvSpPr>
          <p:cNvPr id="186" name="Google Shape;186;p12"/>
          <p:cNvSpPr txBox="1"/>
          <p:nvPr/>
        </p:nvSpPr>
        <p:spPr>
          <a:xfrm>
            <a:off x="6020417" y="3152835"/>
            <a:ext cx="6284993" cy="1785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Content loops</a:t>
            </a:r>
            <a:r>
              <a:rPr lang="en-IN" sz="2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 like contests, recipes, nutrition series) that drive repeat interaction.</a:t>
            </a:r>
            <a:endParaRPr sz="28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87" name="Google Shape;187;p12"/>
          <p:cNvSpPr txBox="1"/>
          <p:nvPr/>
        </p:nvSpPr>
        <p:spPr>
          <a:xfrm>
            <a:off x="-1358765" y="3863020"/>
            <a:ext cx="4527480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48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#4</a:t>
            </a:r>
            <a:endParaRPr sz="480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88" name="Google Shape;188;p12"/>
          <p:cNvSpPr/>
          <p:nvPr/>
        </p:nvSpPr>
        <p:spPr>
          <a:xfrm>
            <a:off x="5836226" y="4045387"/>
            <a:ext cx="387527" cy="466261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9" name="Google Shape;189;p12"/>
          <p:cNvPicPr preferRelativeResize="0"/>
          <p:nvPr/>
        </p:nvPicPr>
        <p:blipFill rotWithShape="1">
          <a:blip r:embed="rId7">
            <a:alphaModFix/>
          </a:blip>
          <a:srcRect l="3868" t="5891" r="4849" b="8671"/>
          <a:stretch/>
        </p:blipFill>
        <p:spPr>
          <a:xfrm>
            <a:off x="1485389" y="2148985"/>
            <a:ext cx="4347395" cy="40689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16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0"/>
            <a:ext cx="122429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16"/>
          <p:cNvPicPr preferRelativeResize="0"/>
          <p:nvPr/>
        </p:nvPicPr>
        <p:blipFill rotWithShape="1">
          <a:blip r:embed="rId4">
            <a:alphaModFix amt="20000"/>
          </a:blip>
          <a:srcRect t="2492" b="2492"/>
          <a:stretch/>
        </p:blipFill>
        <p:spPr>
          <a:xfrm>
            <a:off x="2584449" y="0"/>
            <a:ext cx="962369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16"/>
          <p:cNvPicPr preferRelativeResize="0"/>
          <p:nvPr/>
        </p:nvPicPr>
        <p:blipFill rotWithShape="1">
          <a:blip r:embed="rId5">
            <a:alphaModFix/>
          </a:blip>
          <a:srcRect l="5576" t="10344" r="7665" b="7866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16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sp>
        <p:nvSpPr>
          <p:cNvPr id="200" name="Google Shape;200;p16"/>
          <p:cNvSpPr txBox="1"/>
          <p:nvPr/>
        </p:nvSpPr>
        <p:spPr>
          <a:xfrm>
            <a:off x="71170" y="1857746"/>
            <a:ext cx="10050730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our proposition?</a:t>
            </a:r>
            <a:endParaRPr/>
          </a:p>
        </p:txBody>
      </p:sp>
      <p:sp>
        <p:nvSpPr>
          <p:cNvPr id="201" name="Google Shape;201;p16"/>
          <p:cNvSpPr/>
          <p:nvPr/>
        </p:nvSpPr>
        <p:spPr>
          <a:xfrm>
            <a:off x="2222500" y="3473884"/>
            <a:ext cx="7137400" cy="3104716"/>
          </a:xfrm>
          <a:prstGeom prst="ellipse">
            <a:avLst/>
          </a:prstGeom>
          <a:noFill/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2" name="Google Shape;202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555338" y="2756649"/>
            <a:ext cx="3030380" cy="4082950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16"/>
          <p:cNvSpPr txBox="1"/>
          <p:nvPr/>
        </p:nvSpPr>
        <p:spPr>
          <a:xfrm>
            <a:off x="160319" y="2684440"/>
            <a:ext cx="2247667" cy="2308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4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Build a unified, high-impact digital and media ecosystem…</a:t>
            </a:r>
            <a:endParaRPr/>
          </a:p>
        </p:txBody>
      </p:sp>
      <p:pic>
        <p:nvPicPr>
          <p:cNvPr id="204" name="Google Shape;204;p16" descr="Gold Crown PNG Transparent Images Free Download - Pngfre"/>
          <p:cNvPicPr preferRelativeResize="0"/>
          <p:nvPr/>
        </p:nvPicPr>
        <p:blipFill rotWithShape="1">
          <a:blip r:embed="rId8">
            <a:alphaModFix/>
          </a:blip>
          <a:srcRect l="7407" t="25741" r="7407" b="24630"/>
          <a:stretch/>
        </p:blipFill>
        <p:spPr>
          <a:xfrm rot="1909650">
            <a:off x="5764004" y="2380157"/>
            <a:ext cx="1044552" cy="608565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16"/>
          <p:cNvSpPr txBox="1"/>
          <p:nvPr/>
        </p:nvSpPr>
        <p:spPr>
          <a:xfrm>
            <a:off x="10608565" y="5031235"/>
            <a:ext cx="1989172" cy="2215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38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&amp;</a:t>
            </a:r>
            <a:endParaRPr/>
          </a:p>
        </p:txBody>
      </p:sp>
      <p:sp>
        <p:nvSpPr>
          <p:cNvPr id="206" name="Google Shape;206;p16"/>
          <p:cNvSpPr txBox="1"/>
          <p:nvPr/>
        </p:nvSpPr>
        <p:spPr>
          <a:xfrm>
            <a:off x="7006113" y="6076479"/>
            <a:ext cx="470757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4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…around </a:t>
            </a:r>
            <a:r>
              <a:rPr lang="en-IN" sz="2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Shilpa Shetty</a:t>
            </a:r>
            <a:endParaRPr/>
          </a:p>
        </p:txBody>
      </p:sp>
      <p:pic>
        <p:nvPicPr>
          <p:cNvPr id="207" name="Google Shape;207;p16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661350" y="1105525"/>
            <a:ext cx="3968001" cy="2587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19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0"/>
            <a:ext cx="122429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19"/>
          <p:cNvPicPr preferRelativeResize="0"/>
          <p:nvPr/>
        </p:nvPicPr>
        <p:blipFill rotWithShape="1">
          <a:blip r:embed="rId4">
            <a:alphaModFix amt="20000"/>
          </a:blip>
          <a:srcRect l="419" r="419"/>
          <a:stretch/>
        </p:blipFill>
        <p:spPr>
          <a:xfrm>
            <a:off x="2584449" y="0"/>
            <a:ext cx="962369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19"/>
          <p:cNvPicPr preferRelativeResize="0"/>
          <p:nvPr/>
        </p:nvPicPr>
        <p:blipFill rotWithShape="1">
          <a:blip r:embed="rId5">
            <a:alphaModFix/>
          </a:blip>
          <a:srcRect l="5576" t="10344" r="7665" b="7866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19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sp>
        <p:nvSpPr>
          <p:cNvPr id="218" name="Google Shape;218;p19"/>
          <p:cNvSpPr txBox="1"/>
          <p:nvPr/>
        </p:nvSpPr>
        <p:spPr>
          <a:xfrm>
            <a:off x="71170" y="1857746"/>
            <a:ext cx="10050730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PR</a:t>
            </a:r>
            <a:endParaRPr/>
          </a:p>
        </p:txBody>
      </p:sp>
      <p:sp>
        <p:nvSpPr>
          <p:cNvPr id="219" name="Google Shape;219;p19"/>
          <p:cNvSpPr/>
          <p:nvPr/>
        </p:nvSpPr>
        <p:spPr>
          <a:xfrm>
            <a:off x="3543464" y="4737359"/>
            <a:ext cx="135988" cy="195134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0" name="Google Shape;220;p19"/>
          <p:cNvPicPr preferRelativeResize="0"/>
          <p:nvPr/>
        </p:nvPicPr>
        <p:blipFill rotWithShape="1">
          <a:blip r:embed="rId7">
            <a:alphaModFix/>
          </a:blip>
          <a:srcRect l="6342" t="5657" r="7256" b="9086"/>
          <a:stretch/>
        </p:blipFill>
        <p:spPr>
          <a:xfrm>
            <a:off x="215268" y="3137671"/>
            <a:ext cx="2890898" cy="2852659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19"/>
          <p:cNvSpPr txBox="1"/>
          <p:nvPr/>
        </p:nvSpPr>
        <p:spPr>
          <a:xfrm>
            <a:off x="3990358" y="1689897"/>
            <a:ext cx="8628679" cy="1815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500+</a:t>
            </a:r>
            <a:r>
              <a:rPr lang="en-IN" sz="5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Total Publishers</a:t>
            </a: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endParaRPr/>
          </a:p>
        </p:txBody>
      </p:sp>
      <p:sp>
        <p:nvSpPr>
          <p:cNvPr id="222" name="Google Shape;222;p19"/>
          <p:cNvSpPr txBox="1"/>
          <p:nvPr/>
        </p:nvSpPr>
        <p:spPr>
          <a:xfrm>
            <a:off x="3993726" y="4199705"/>
            <a:ext cx="10184219" cy="20621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1,01,54,21,061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(1 thousand Million)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Total Potential Reach</a:t>
            </a:r>
            <a:endParaRPr/>
          </a:p>
        </p:txBody>
      </p:sp>
      <p:sp>
        <p:nvSpPr>
          <p:cNvPr id="223" name="Google Shape;223;p19"/>
          <p:cNvSpPr/>
          <p:nvPr/>
        </p:nvSpPr>
        <p:spPr>
          <a:xfrm>
            <a:off x="3637455" y="4737359"/>
            <a:ext cx="135988" cy="195134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19"/>
          <p:cNvSpPr/>
          <p:nvPr/>
        </p:nvSpPr>
        <p:spPr>
          <a:xfrm>
            <a:off x="3543464" y="2157444"/>
            <a:ext cx="135988" cy="195134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19"/>
          <p:cNvSpPr/>
          <p:nvPr/>
        </p:nvSpPr>
        <p:spPr>
          <a:xfrm>
            <a:off x="3637455" y="2157444"/>
            <a:ext cx="135988" cy="195134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21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0"/>
            <a:ext cx="122429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1"/>
          <p:cNvPicPr preferRelativeResize="0"/>
          <p:nvPr/>
        </p:nvPicPr>
        <p:blipFill rotWithShape="1">
          <a:blip r:embed="rId4">
            <a:alphaModFix amt="20000"/>
          </a:blip>
          <a:srcRect t="14171" b="14171"/>
          <a:stretch/>
        </p:blipFill>
        <p:spPr>
          <a:xfrm>
            <a:off x="2584449" y="0"/>
            <a:ext cx="962369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21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sp>
        <p:nvSpPr>
          <p:cNvPr id="235" name="Google Shape;235;p21"/>
          <p:cNvSpPr txBox="1"/>
          <p:nvPr/>
        </p:nvSpPr>
        <p:spPr>
          <a:xfrm>
            <a:off x="-50955" y="-4"/>
            <a:ext cx="100506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Ads</a:t>
            </a:r>
            <a:endParaRPr/>
          </a:p>
        </p:txBody>
      </p:sp>
      <p:pic>
        <p:nvPicPr>
          <p:cNvPr id="236" name="Google Shape;236;p21"/>
          <p:cNvPicPr preferRelativeResize="0"/>
          <p:nvPr/>
        </p:nvPicPr>
        <p:blipFill rotWithShape="1">
          <a:blip r:embed="rId6">
            <a:alphaModFix/>
          </a:blip>
          <a:srcRect l="6174" t="5585" r="5807" b="8244"/>
          <a:stretch/>
        </p:blipFill>
        <p:spPr>
          <a:xfrm>
            <a:off x="204033" y="3090235"/>
            <a:ext cx="2970893" cy="2908529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21"/>
          <p:cNvSpPr/>
          <p:nvPr/>
        </p:nvSpPr>
        <p:spPr>
          <a:xfrm>
            <a:off x="3543464" y="4737359"/>
            <a:ext cx="135988" cy="195134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21"/>
          <p:cNvSpPr/>
          <p:nvPr/>
        </p:nvSpPr>
        <p:spPr>
          <a:xfrm>
            <a:off x="3637455" y="4737359"/>
            <a:ext cx="135988" cy="195134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9" name="Google Shape;239;p21"/>
          <p:cNvPicPr preferRelativeResize="0"/>
          <p:nvPr/>
        </p:nvPicPr>
        <p:blipFill rotWithShape="1">
          <a:blip r:embed="rId7">
            <a:alphaModFix/>
          </a:blip>
          <a:srcRect t="4881"/>
          <a:stretch/>
        </p:blipFill>
        <p:spPr>
          <a:xfrm>
            <a:off x="204019" y="882753"/>
            <a:ext cx="3894869" cy="2083919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21"/>
          <p:cNvSpPr txBox="1"/>
          <p:nvPr/>
        </p:nvSpPr>
        <p:spPr>
          <a:xfrm>
            <a:off x="2857452" y="1011013"/>
            <a:ext cx="1228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4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TVC</a:t>
            </a:r>
            <a:endParaRPr/>
          </a:p>
        </p:txBody>
      </p:sp>
      <p:pic>
        <p:nvPicPr>
          <p:cNvPr id="241" name="Google Shape;241;p2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085564" y="3224054"/>
            <a:ext cx="6597280" cy="2116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2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558600" y="5212892"/>
            <a:ext cx="6364722" cy="1591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21">
            <a:hlinkClick r:id="rId10"/>
          </p:cNvPr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6966731" y="311248"/>
            <a:ext cx="1712458" cy="2465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21"/>
          <p:cNvPicPr preferRelativeResize="0"/>
          <p:nvPr/>
        </p:nvPicPr>
        <p:blipFill rotWithShape="1">
          <a:blip r:embed="rId12">
            <a:alphaModFix/>
          </a:blip>
          <a:srcRect l="4201" t="17054" r="7910" b="14509"/>
          <a:stretch/>
        </p:blipFill>
        <p:spPr>
          <a:xfrm>
            <a:off x="8932569" y="1977144"/>
            <a:ext cx="1675800" cy="1305000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10000" endPos="28000" dist="2293" dir="5400000" fadeDir="5400012" sy="-100000" algn="bl" rotWithShape="0"/>
          </a:effectLst>
        </p:spPr>
      </p:pic>
      <p:pic>
        <p:nvPicPr>
          <p:cNvPr id="245" name="Google Shape;245;p2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958829" y="148399"/>
            <a:ext cx="2599764" cy="548464"/>
          </a:xfrm>
          <a:prstGeom prst="rect">
            <a:avLst/>
          </a:prstGeom>
          <a:noFill/>
          <a:ln>
            <a:noFill/>
          </a:ln>
          <a:effectLst>
            <a:outerShdw blurRad="96364" dist="46087" dir="2700000" algn="tl" rotWithShape="0">
              <a:srgbClr val="333333">
                <a:alpha val="65100"/>
              </a:srgbClr>
            </a:outerShdw>
          </a:effectLst>
        </p:spPr>
      </p:pic>
      <p:pic>
        <p:nvPicPr>
          <p:cNvPr id="246" name="Google Shape;246;p2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098892" y="882754"/>
            <a:ext cx="2970900" cy="1964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21"/>
          <p:cNvPicPr preferRelativeResize="0"/>
          <p:nvPr/>
        </p:nvPicPr>
        <p:blipFill rotWithShape="1">
          <a:blip r:embed="rId15">
            <a:alphaModFix/>
          </a:blip>
          <a:srcRect r="72391"/>
          <a:stretch/>
        </p:blipFill>
        <p:spPr>
          <a:xfrm>
            <a:off x="8814635" y="334336"/>
            <a:ext cx="680339" cy="1642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21"/>
          <p:cNvPicPr preferRelativeResize="0"/>
          <p:nvPr/>
        </p:nvPicPr>
        <p:blipFill rotWithShape="1">
          <a:blip r:embed="rId15">
            <a:alphaModFix/>
          </a:blip>
          <a:srcRect l="51064"/>
          <a:stretch/>
        </p:blipFill>
        <p:spPr>
          <a:xfrm>
            <a:off x="9476989" y="311250"/>
            <a:ext cx="1205860" cy="1642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Google Shape;254;p24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0"/>
            <a:ext cx="122429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24"/>
          <p:cNvPicPr preferRelativeResize="0"/>
          <p:nvPr/>
        </p:nvPicPr>
        <p:blipFill rotWithShape="1">
          <a:blip r:embed="rId4">
            <a:alphaModFix/>
          </a:blip>
          <a:srcRect l="5576" t="10344" r="7665" b="7866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" name="Google Shape;256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24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sp>
        <p:nvSpPr>
          <p:cNvPr id="258" name="Google Shape;258;p24"/>
          <p:cNvSpPr txBox="1"/>
          <p:nvPr/>
        </p:nvSpPr>
        <p:spPr>
          <a:xfrm>
            <a:off x="71170" y="1857746"/>
            <a:ext cx="10050730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Microsite</a:t>
            </a:r>
            <a:endParaRPr/>
          </a:p>
        </p:txBody>
      </p:sp>
      <p:sp>
        <p:nvSpPr>
          <p:cNvPr id="259" name="Google Shape;259;p24"/>
          <p:cNvSpPr/>
          <p:nvPr/>
        </p:nvSpPr>
        <p:spPr>
          <a:xfrm>
            <a:off x="3543464" y="4737359"/>
            <a:ext cx="135988" cy="195134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24"/>
          <p:cNvSpPr/>
          <p:nvPr/>
        </p:nvSpPr>
        <p:spPr>
          <a:xfrm>
            <a:off x="3637455" y="4737359"/>
            <a:ext cx="135988" cy="195134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1" name="Google Shape;261;p24"/>
          <p:cNvPicPr preferRelativeResize="0"/>
          <p:nvPr/>
        </p:nvPicPr>
        <p:blipFill rotWithShape="1">
          <a:blip r:embed="rId6">
            <a:alphaModFix/>
          </a:blip>
          <a:srcRect l="6813" t="5656" r="6101" b="7715"/>
          <a:stretch/>
        </p:blipFill>
        <p:spPr>
          <a:xfrm>
            <a:off x="224863" y="3109735"/>
            <a:ext cx="2923879" cy="2908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2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528947" y="1584691"/>
            <a:ext cx="2412556" cy="493299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196"/>
              </a:srgbClr>
            </a:outerShdw>
          </a:effectLst>
        </p:spPr>
      </p:pic>
      <p:sp>
        <p:nvSpPr>
          <p:cNvPr id="263" name="Google Shape;263;p24"/>
          <p:cNvSpPr txBox="1"/>
          <p:nvPr/>
        </p:nvSpPr>
        <p:spPr>
          <a:xfrm>
            <a:off x="3960613" y="2998421"/>
            <a:ext cx="3124030" cy="347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0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Launch of </a:t>
            </a:r>
            <a:r>
              <a:rPr lang="en-IN" sz="20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mynutrela.com </a:t>
            </a:r>
            <a:r>
              <a:rPr lang="en-IN" sz="20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— a dedicated platform hosting campaign films, product information, recipes, and engagement features to deepen brand storytelling and drive traffic from social and paid media.</a:t>
            </a:r>
            <a:endParaRPr sz="7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64" name="Google Shape;264;p2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413790" y="935659"/>
            <a:ext cx="3043042" cy="23614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24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9413789" y="2495289"/>
            <a:ext cx="3043042" cy="23614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24"/>
          <p:cNvPicPr preferRelativeResize="0"/>
          <p:nvPr/>
        </p:nvPicPr>
        <p:blipFill rotWithShape="1">
          <a:blip r:embed="rId10">
            <a:alphaModFix/>
          </a:blip>
          <a:srcRect l="27135" t="23232" r="28014" b="24302"/>
          <a:stretch/>
        </p:blipFill>
        <p:spPr>
          <a:xfrm>
            <a:off x="10121900" y="4481682"/>
            <a:ext cx="1810177" cy="21174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" name="Google Shape;272;p26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0"/>
            <a:ext cx="122429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26"/>
          <p:cNvPicPr preferRelativeResize="0"/>
          <p:nvPr/>
        </p:nvPicPr>
        <p:blipFill rotWithShape="1">
          <a:blip r:embed="rId4">
            <a:alphaModFix amt="20000"/>
          </a:blip>
          <a:srcRect t="7718" b="7718"/>
          <a:stretch/>
        </p:blipFill>
        <p:spPr>
          <a:xfrm>
            <a:off x="2584449" y="0"/>
            <a:ext cx="962369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26"/>
          <p:cNvPicPr preferRelativeResize="0"/>
          <p:nvPr/>
        </p:nvPicPr>
        <p:blipFill rotWithShape="1">
          <a:blip r:embed="rId5">
            <a:alphaModFix/>
          </a:blip>
          <a:srcRect l="5576" t="10344" r="7665" b="7866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2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26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sp>
        <p:nvSpPr>
          <p:cNvPr id="277" name="Google Shape;277;p26"/>
          <p:cNvSpPr txBox="1"/>
          <p:nvPr/>
        </p:nvSpPr>
        <p:spPr>
          <a:xfrm>
            <a:off x="71170" y="1857746"/>
            <a:ext cx="10050730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Social Media &amp; Influencers</a:t>
            </a:r>
            <a:endParaRPr/>
          </a:p>
        </p:txBody>
      </p:sp>
      <p:sp>
        <p:nvSpPr>
          <p:cNvPr id="278" name="Google Shape;278;p26"/>
          <p:cNvSpPr txBox="1"/>
          <p:nvPr/>
        </p:nvSpPr>
        <p:spPr>
          <a:xfrm>
            <a:off x="4059881" y="3362833"/>
            <a:ext cx="3777833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Creation of lifestyle-led content inspired by Shilpa Shetty’s fitness philosophy and Nutrela’s nutrition benefits. Rollout of a branded </a:t>
            </a:r>
            <a:r>
              <a:rPr lang="en-IN" sz="1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#IndiaKoStrongBanateHai </a:t>
            </a:r>
            <a:r>
              <a:rPr lang="en-IN" sz="1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trend on X to ignite digital chatter.</a:t>
            </a:r>
            <a:endParaRPr sz="5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79" name="Google Shape;279;p26"/>
          <p:cNvSpPr/>
          <p:nvPr/>
        </p:nvSpPr>
        <p:spPr>
          <a:xfrm>
            <a:off x="3543464" y="4737359"/>
            <a:ext cx="135988" cy="195134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26"/>
          <p:cNvSpPr/>
          <p:nvPr/>
        </p:nvSpPr>
        <p:spPr>
          <a:xfrm>
            <a:off x="3637455" y="4737359"/>
            <a:ext cx="135988" cy="195134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1" name="Google Shape;281;p26"/>
          <p:cNvPicPr preferRelativeResize="0"/>
          <p:nvPr/>
        </p:nvPicPr>
        <p:blipFill rotWithShape="1">
          <a:blip r:embed="rId7">
            <a:alphaModFix/>
          </a:blip>
          <a:srcRect l="6088" t="4344" r="7139" b="8443"/>
          <a:stretch/>
        </p:blipFill>
        <p:spPr>
          <a:xfrm>
            <a:off x="178561" y="3018655"/>
            <a:ext cx="2984474" cy="29996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2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100127" y="5894422"/>
            <a:ext cx="541029" cy="343092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26"/>
          <p:cNvSpPr txBox="1"/>
          <p:nvPr/>
        </p:nvSpPr>
        <p:spPr>
          <a:xfrm>
            <a:off x="4059881" y="4932493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Influencer Repost Stats</a:t>
            </a:r>
            <a:endParaRPr/>
          </a:p>
        </p:txBody>
      </p:sp>
      <p:pic>
        <p:nvPicPr>
          <p:cNvPr id="284" name="Google Shape;284;p26"/>
          <p:cNvPicPr preferRelativeResize="0"/>
          <p:nvPr/>
        </p:nvPicPr>
        <p:blipFill rotWithShape="1">
          <a:blip r:embed="rId9">
            <a:alphaModFix amt="70000"/>
          </a:blip>
          <a:srcRect/>
          <a:stretch/>
        </p:blipFill>
        <p:spPr>
          <a:xfrm>
            <a:off x="8734559" y="2868775"/>
            <a:ext cx="2857411" cy="3374180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285" name="Google Shape;285;p26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3729181" y="4827710"/>
            <a:ext cx="7532090" cy="21336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Google Shape;291;p28"/>
          <p:cNvPicPr preferRelativeResize="0"/>
          <p:nvPr/>
        </p:nvPicPr>
        <p:blipFill rotWithShape="1">
          <a:blip r:embed="rId3">
            <a:alphaModFix/>
          </a:blip>
          <a:srcRect r="4934" b="11708"/>
          <a:stretch/>
        </p:blipFill>
        <p:spPr>
          <a:xfrm>
            <a:off x="-50944" y="0"/>
            <a:ext cx="1224294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28"/>
          <p:cNvPicPr preferRelativeResize="0"/>
          <p:nvPr/>
        </p:nvPicPr>
        <p:blipFill rotWithShape="1">
          <a:blip r:embed="rId4">
            <a:alphaModFix/>
          </a:blip>
          <a:srcRect l="5579" t="10347" r="7661" b="7860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755086" y="258860"/>
            <a:ext cx="1012371" cy="752168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28"/>
          <p:cNvSpPr txBox="1"/>
          <p:nvPr/>
        </p:nvSpPr>
        <p:spPr>
          <a:xfrm>
            <a:off x="87312" y="6333016"/>
            <a:ext cx="3527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pic>
        <p:nvPicPr>
          <p:cNvPr id="295" name="Google Shape;295;p28"/>
          <p:cNvPicPr preferRelativeResize="0"/>
          <p:nvPr/>
        </p:nvPicPr>
        <p:blipFill rotWithShape="1">
          <a:blip r:embed="rId6">
            <a:alphaModFix amt="20000"/>
          </a:blip>
          <a:srcRect l="-230" t="18862" r="230" b="27691"/>
          <a:stretch/>
        </p:blipFill>
        <p:spPr>
          <a:xfrm>
            <a:off x="2584449" y="0"/>
            <a:ext cx="962369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Google Shape;296;p28"/>
          <p:cNvSpPr txBox="1"/>
          <p:nvPr/>
        </p:nvSpPr>
        <p:spPr>
          <a:xfrm>
            <a:off x="266906" y="2166841"/>
            <a:ext cx="86484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72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sociapa impact?</a:t>
            </a:r>
            <a:endParaRPr/>
          </a:p>
        </p:txBody>
      </p:sp>
      <p:sp>
        <p:nvSpPr>
          <p:cNvPr id="297" name="Google Shape;297;p28"/>
          <p:cNvSpPr txBox="1"/>
          <p:nvPr/>
        </p:nvSpPr>
        <p:spPr>
          <a:xfrm>
            <a:off x="351290" y="3256938"/>
            <a:ext cx="5548800" cy="14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Our integrated marketing campaign for Nutrela achieved standout visibility and brand impact — earning the </a:t>
            </a:r>
            <a:r>
              <a:rPr lang="en-IN" sz="18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Trendsetter Award 2025 </a:t>
            </a: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(Season 3) from </a:t>
            </a:r>
            <a:r>
              <a:rPr lang="en-IN" sz="18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Times Applaud</a:t>
            </a: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, presented by </a:t>
            </a:r>
            <a:r>
              <a:rPr lang="en-IN" sz="18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Soha Ali Khan </a:t>
            </a: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in Mumbai.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" name="Google Shape;303;p32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0"/>
            <a:ext cx="122429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4" name="Google Shape;304;p32"/>
          <p:cNvPicPr preferRelativeResize="0"/>
          <p:nvPr/>
        </p:nvPicPr>
        <p:blipFill rotWithShape="1">
          <a:blip r:embed="rId4">
            <a:alphaModFix amt="20000"/>
          </a:blip>
          <a:srcRect l="3302" r="3302"/>
          <a:stretch/>
        </p:blipFill>
        <p:spPr>
          <a:xfrm>
            <a:off x="2584449" y="0"/>
            <a:ext cx="9607551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32"/>
          <p:cNvPicPr preferRelativeResize="0"/>
          <p:nvPr/>
        </p:nvPicPr>
        <p:blipFill rotWithShape="1">
          <a:blip r:embed="rId5">
            <a:alphaModFix/>
          </a:blip>
          <a:srcRect l="5576" t="10344" r="7665" b="7866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3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32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sp>
        <p:nvSpPr>
          <p:cNvPr id="308" name="Google Shape;308;p32"/>
          <p:cNvSpPr txBox="1"/>
          <p:nvPr/>
        </p:nvSpPr>
        <p:spPr>
          <a:xfrm>
            <a:off x="87312" y="1875160"/>
            <a:ext cx="6172900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 csr initiative</a:t>
            </a:r>
            <a:endParaRPr/>
          </a:p>
        </p:txBody>
      </p:sp>
      <p:sp>
        <p:nvSpPr>
          <p:cNvPr id="309" name="Google Shape;309;p32"/>
          <p:cNvSpPr txBox="1"/>
          <p:nvPr/>
        </p:nvSpPr>
        <p:spPr>
          <a:xfrm>
            <a:off x="164211" y="2506101"/>
            <a:ext cx="6998589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3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Protein Day: Marketing Pages</a:t>
            </a:r>
            <a:endParaRPr/>
          </a:p>
        </p:txBody>
      </p:sp>
      <p:pic>
        <p:nvPicPr>
          <p:cNvPr id="310" name="Google Shape;310;p32"/>
          <p:cNvPicPr preferRelativeResize="0"/>
          <p:nvPr/>
        </p:nvPicPr>
        <p:blipFill rotWithShape="1">
          <a:blip r:embed="rId7">
            <a:alphaModFix/>
          </a:blip>
          <a:srcRect l="15257" t="27531" r="17064" b="30365"/>
          <a:stretch/>
        </p:blipFill>
        <p:spPr>
          <a:xfrm>
            <a:off x="5740748" y="5019897"/>
            <a:ext cx="519464" cy="32316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3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42329" y="3267653"/>
            <a:ext cx="3820269" cy="2828796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11000" endPos="20000" dist="5000" dir="5400000" sy="-100000" algn="bl" rotWithShape="0"/>
          </a:effectLst>
        </p:spPr>
      </p:pic>
      <p:pic>
        <p:nvPicPr>
          <p:cNvPr id="312" name="Google Shape;312;p32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357807" y="3268610"/>
            <a:ext cx="3819492" cy="2871634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16000" endPos="28000" dist="5000" dir="5400000" sy="-100000" algn="bl" rotWithShape="0"/>
          </a:effectLst>
        </p:spPr>
      </p:pic>
      <p:pic>
        <p:nvPicPr>
          <p:cNvPr id="313" name="Google Shape;313;p32"/>
          <p:cNvPicPr preferRelativeResize="0"/>
          <p:nvPr/>
        </p:nvPicPr>
        <p:blipFill rotWithShape="1">
          <a:blip r:embed="rId10">
            <a:alphaModFix/>
          </a:blip>
          <a:srcRect r="66259"/>
          <a:stretch/>
        </p:blipFill>
        <p:spPr>
          <a:xfrm>
            <a:off x="8470390" y="2950699"/>
            <a:ext cx="2533479" cy="187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32"/>
          <p:cNvPicPr preferRelativeResize="0"/>
          <p:nvPr/>
        </p:nvPicPr>
        <p:blipFill rotWithShape="1">
          <a:blip r:embed="rId10">
            <a:alphaModFix/>
          </a:blip>
          <a:srcRect l="49284" r="19981"/>
          <a:stretch/>
        </p:blipFill>
        <p:spPr>
          <a:xfrm>
            <a:off x="8735030" y="4444987"/>
            <a:ext cx="2431254" cy="19775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Google Shape;320;p33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0"/>
            <a:ext cx="122429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33"/>
          <p:cNvPicPr preferRelativeResize="0"/>
          <p:nvPr/>
        </p:nvPicPr>
        <p:blipFill rotWithShape="1">
          <a:blip r:embed="rId4">
            <a:alphaModFix amt="20000"/>
          </a:blip>
          <a:srcRect l="3302" r="3302"/>
          <a:stretch/>
        </p:blipFill>
        <p:spPr>
          <a:xfrm>
            <a:off x="2584449" y="0"/>
            <a:ext cx="9607551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33"/>
          <p:cNvPicPr preferRelativeResize="0"/>
          <p:nvPr/>
        </p:nvPicPr>
        <p:blipFill rotWithShape="1">
          <a:blip r:embed="rId5">
            <a:alphaModFix/>
          </a:blip>
          <a:srcRect l="5576" t="10344" r="7665" b="7866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3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p33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sp>
        <p:nvSpPr>
          <p:cNvPr id="325" name="Google Shape;325;p33"/>
          <p:cNvSpPr txBox="1"/>
          <p:nvPr/>
        </p:nvSpPr>
        <p:spPr>
          <a:xfrm>
            <a:off x="87312" y="1875160"/>
            <a:ext cx="6172900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 csr initiative</a:t>
            </a:r>
            <a:endParaRPr/>
          </a:p>
        </p:txBody>
      </p:sp>
      <p:sp>
        <p:nvSpPr>
          <p:cNvPr id="326" name="Google Shape;326;p33"/>
          <p:cNvSpPr txBox="1"/>
          <p:nvPr/>
        </p:nvSpPr>
        <p:spPr>
          <a:xfrm>
            <a:off x="164211" y="2506101"/>
            <a:ext cx="88709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3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Protein Day: PR – Delhi/NCR &amp; Bengal</a:t>
            </a:r>
            <a:endParaRPr/>
          </a:p>
        </p:txBody>
      </p:sp>
      <p:pic>
        <p:nvPicPr>
          <p:cNvPr id="327" name="Google Shape;327;p33"/>
          <p:cNvPicPr preferRelativeResize="0"/>
          <p:nvPr/>
        </p:nvPicPr>
        <p:blipFill rotWithShape="1">
          <a:blip r:embed="rId7">
            <a:alphaModFix/>
          </a:blip>
          <a:srcRect l="15257" t="27531" r="17064" b="30365"/>
          <a:stretch/>
        </p:blipFill>
        <p:spPr>
          <a:xfrm>
            <a:off x="5740748" y="5019897"/>
            <a:ext cx="519464" cy="32316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3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673602" y="3152432"/>
            <a:ext cx="2664855" cy="3542826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13000" endPos="28000" dist="5000" dir="5400000" sy="-100000" algn="bl" rotWithShape="0"/>
          </a:effectLst>
        </p:spPr>
      </p:pic>
      <p:pic>
        <p:nvPicPr>
          <p:cNvPr id="329" name="Google Shape;329;p3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58583" y="3152432"/>
            <a:ext cx="4450616" cy="3143228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14000" endPos="28000" dist="5000" dir="5400000" sy="-100000" algn="bl" rotWithShape="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34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0"/>
            <a:ext cx="1224294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34"/>
          <p:cNvPicPr preferRelativeResize="0"/>
          <p:nvPr/>
        </p:nvPicPr>
        <p:blipFill rotWithShape="1">
          <a:blip r:embed="rId4">
            <a:alphaModFix/>
          </a:blip>
          <a:srcRect l="5576" t="10344" r="7665" b="7866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3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34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sp>
        <p:nvSpPr>
          <p:cNvPr id="339" name="Google Shape;339;p34"/>
          <p:cNvSpPr txBox="1"/>
          <p:nvPr/>
        </p:nvSpPr>
        <p:spPr>
          <a:xfrm>
            <a:off x="3283677" y="180650"/>
            <a:ext cx="6006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3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overall sociapa impact?</a:t>
            </a:r>
            <a:endParaRPr sz="3600"/>
          </a:p>
        </p:txBody>
      </p:sp>
      <p:pic>
        <p:nvPicPr>
          <p:cNvPr id="340" name="Google Shape;340;p34"/>
          <p:cNvPicPr preferRelativeResize="0"/>
          <p:nvPr/>
        </p:nvPicPr>
        <p:blipFill rotWithShape="1">
          <a:blip r:embed="rId6">
            <a:alphaModFix amt="20000"/>
          </a:blip>
          <a:srcRect t="2492" b="2492"/>
          <a:stretch/>
        </p:blipFill>
        <p:spPr>
          <a:xfrm>
            <a:off x="2584449" y="0"/>
            <a:ext cx="962369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p3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47274" y="2154273"/>
            <a:ext cx="693900" cy="6939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 cmpd="sng">
            <a:solidFill>
              <a:srgbClr val="292929"/>
            </a:solidFill>
            <a:prstDash val="solid"/>
            <a:miter lim="800000"/>
            <a:headEnd type="none" w="sm" len="sm"/>
            <a:tailEnd type="none" w="sm" len="sm"/>
          </a:ln>
          <a:effectLst>
            <a:reflection stA="28000" endPos="28000" dist="5000" dir="5400000" sy="-100000" algn="bl" rotWithShape="0"/>
          </a:effectLst>
        </p:spPr>
      </p:pic>
      <p:sp>
        <p:nvSpPr>
          <p:cNvPr id="342" name="Google Shape;342;p34"/>
          <p:cNvSpPr txBox="1"/>
          <p:nvPr/>
        </p:nvSpPr>
        <p:spPr>
          <a:xfrm>
            <a:off x="1412925" y="2154265"/>
            <a:ext cx="3527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Before August 2024</a:t>
            </a:r>
            <a:endParaRPr/>
          </a:p>
        </p:txBody>
      </p:sp>
      <p:sp>
        <p:nvSpPr>
          <p:cNvPr id="343" name="Google Shape;343;p34"/>
          <p:cNvSpPr txBox="1"/>
          <p:nvPr/>
        </p:nvSpPr>
        <p:spPr>
          <a:xfrm>
            <a:off x="1556058" y="2478882"/>
            <a:ext cx="3527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8.4K</a:t>
            </a:r>
            <a:endParaRPr/>
          </a:p>
        </p:txBody>
      </p:sp>
      <p:sp>
        <p:nvSpPr>
          <p:cNvPr id="344" name="Google Shape;344;p34"/>
          <p:cNvSpPr/>
          <p:nvPr/>
        </p:nvSpPr>
        <p:spPr>
          <a:xfrm>
            <a:off x="4473015" y="2403717"/>
            <a:ext cx="135900" cy="195000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34"/>
          <p:cNvSpPr/>
          <p:nvPr/>
        </p:nvSpPr>
        <p:spPr>
          <a:xfrm>
            <a:off x="8236218" y="3494810"/>
            <a:ext cx="135900" cy="195000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34"/>
          <p:cNvSpPr/>
          <p:nvPr/>
        </p:nvSpPr>
        <p:spPr>
          <a:xfrm>
            <a:off x="8056290" y="1985310"/>
            <a:ext cx="135900" cy="195000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34"/>
          <p:cNvSpPr txBox="1"/>
          <p:nvPr/>
        </p:nvSpPr>
        <p:spPr>
          <a:xfrm>
            <a:off x="4889383" y="2098167"/>
            <a:ext cx="3527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October 2025</a:t>
            </a:r>
            <a:endParaRPr/>
          </a:p>
        </p:txBody>
      </p:sp>
      <p:sp>
        <p:nvSpPr>
          <p:cNvPr id="348" name="Google Shape;348;p34"/>
          <p:cNvSpPr txBox="1"/>
          <p:nvPr/>
        </p:nvSpPr>
        <p:spPr>
          <a:xfrm>
            <a:off x="4873241" y="2285709"/>
            <a:ext cx="3527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41.3K</a:t>
            </a:r>
            <a:endParaRPr/>
          </a:p>
        </p:txBody>
      </p:sp>
      <p:sp>
        <p:nvSpPr>
          <p:cNvPr id="349" name="Google Shape;349;p34"/>
          <p:cNvSpPr txBox="1"/>
          <p:nvPr/>
        </p:nvSpPr>
        <p:spPr>
          <a:xfrm>
            <a:off x="8337178" y="1805676"/>
            <a:ext cx="26895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391.6%</a:t>
            </a:r>
            <a:endParaRPr/>
          </a:p>
        </p:txBody>
      </p:sp>
      <p:pic>
        <p:nvPicPr>
          <p:cNvPr id="350" name="Google Shape;350;p3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18174" y="3419499"/>
            <a:ext cx="752100" cy="7521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 cmpd="sng">
            <a:solidFill>
              <a:srgbClr val="292929"/>
            </a:solidFill>
            <a:prstDash val="solid"/>
            <a:miter lim="800000"/>
            <a:headEnd type="none" w="sm" len="sm"/>
            <a:tailEnd type="none" w="sm" len="sm"/>
          </a:ln>
          <a:effectLst>
            <a:reflection stA="28000" endPos="28000" dist="5000" dir="5400000" fadeDir="5400012" sy="-100000" algn="bl" rotWithShape="0"/>
          </a:effectLst>
        </p:spPr>
      </p:pic>
      <p:sp>
        <p:nvSpPr>
          <p:cNvPr id="351" name="Google Shape;351;p34"/>
          <p:cNvSpPr txBox="1"/>
          <p:nvPr/>
        </p:nvSpPr>
        <p:spPr>
          <a:xfrm>
            <a:off x="1556046" y="3407722"/>
            <a:ext cx="3527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Before August 2024</a:t>
            </a:r>
            <a:endParaRPr/>
          </a:p>
        </p:txBody>
      </p:sp>
      <p:sp>
        <p:nvSpPr>
          <p:cNvPr id="352" name="Google Shape;352;p34"/>
          <p:cNvSpPr txBox="1"/>
          <p:nvPr/>
        </p:nvSpPr>
        <p:spPr>
          <a:xfrm>
            <a:off x="1490479" y="3777014"/>
            <a:ext cx="3527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314K</a:t>
            </a:r>
            <a:endParaRPr/>
          </a:p>
        </p:txBody>
      </p:sp>
      <p:sp>
        <p:nvSpPr>
          <p:cNvPr id="353" name="Google Shape;353;p34"/>
          <p:cNvSpPr/>
          <p:nvPr/>
        </p:nvSpPr>
        <p:spPr>
          <a:xfrm>
            <a:off x="4685309" y="3516435"/>
            <a:ext cx="135900" cy="195000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34"/>
          <p:cNvSpPr txBox="1"/>
          <p:nvPr/>
        </p:nvSpPr>
        <p:spPr>
          <a:xfrm>
            <a:off x="4889379" y="3338449"/>
            <a:ext cx="3527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October 2025</a:t>
            </a:r>
            <a:endParaRPr/>
          </a:p>
        </p:txBody>
      </p:sp>
      <p:sp>
        <p:nvSpPr>
          <p:cNvPr id="355" name="Google Shape;355;p34"/>
          <p:cNvSpPr txBox="1"/>
          <p:nvPr/>
        </p:nvSpPr>
        <p:spPr>
          <a:xfrm>
            <a:off x="4889387" y="3707741"/>
            <a:ext cx="3527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412K</a:t>
            </a:r>
            <a:endParaRPr/>
          </a:p>
        </p:txBody>
      </p:sp>
      <p:sp>
        <p:nvSpPr>
          <p:cNvPr id="356" name="Google Shape;356;p34"/>
          <p:cNvSpPr txBox="1"/>
          <p:nvPr/>
        </p:nvSpPr>
        <p:spPr>
          <a:xfrm>
            <a:off x="8599499" y="3115158"/>
            <a:ext cx="26895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31.21%</a:t>
            </a:r>
            <a:endParaRPr/>
          </a:p>
        </p:txBody>
      </p:sp>
      <p:pic>
        <p:nvPicPr>
          <p:cNvPr id="357" name="Google Shape;357;p34"/>
          <p:cNvPicPr preferRelativeResize="0"/>
          <p:nvPr/>
        </p:nvPicPr>
        <p:blipFill rotWithShape="1">
          <a:blip r:embed="rId9">
            <a:alphaModFix/>
          </a:blip>
          <a:srcRect l="14981" r="14981"/>
          <a:stretch/>
        </p:blipFill>
        <p:spPr>
          <a:xfrm>
            <a:off x="481700" y="4957425"/>
            <a:ext cx="954300" cy="9543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 cmpd="sng">
            <a:solidFill>
              <a:srgbClr val="292929"/>
            </a:solidFill>
            <a:prstDash val="solid"/>
            <a:miter lim="800000"/>
            <a:headEnd type="none" w="sm" len="sm"/>
            <a:tailEnd type="none" w="sm" len="sm"/>
          </a:ln>
          <a:effectLst>
            <a:reflection stA="28000" endPos="28000" dist="5000" dir="5400000" fadeDir="5400012" sy="-100000" algn="bl" rotWithShape="0"/>
          </a:effectLst>
        </p:spPr>
      </p:pic>
      <p:sp>
        <p:nvSpPr>
          <p:cNvPr id="358" name="Google Shape;358;p34"/>
          <p:cNvSpPr txBox="1"/>
          <p:nvPr/>
        </p:nvSpPr>
        <p:spPr>
          <a:xfrm>
            <a:off x="1768946" y="5129797"/>
            <a:ext cx="3527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Before August 2024</a:t>
            </a:r>
            <a:endParaRPr/>
          </a:p>
        </p:txBody>
      </p:sp>
      <p:sp>
        <p:nvSpPr>
          <p:cNvPr id="359" name="Google Shape;359;p34"/>
          <p:cNvSpPr txBox="1"/>
          <p:nvPr/>
        </p:nvSpPr>
        <p:spPr>
          <a:xfrm>
            <a:off x="1752804" y="5392289"/>
            <a:ext cx="3527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247</a:t>
            </a:r>
            <a:endParaRPr/>
          </a:p>
        </p:txBody>
      </p:sp>
      <p:sp>
        <p:nvSpPr>
          <p:cNvPr id="360" name="Google Shape;360;p34"/>
          <p:cNvSpPr/>
          <p:nvPr/>
        </p:nvSpPr>
        <p:spPr>
          <a:xfrm>
            <a:off x="4940015" y="5268342"/>
            <a:ext cx="135900" cy="195000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34"/>
          <p:cNvSpPr txBox="1"/>
          <p:nvPr/>
        </p:nvSpPr>
        <p:spPr>
          <a:xfrm>
            <a:off x="5245404" y="5024824"/>
            <a:ext cx="3527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October 2025</a:t>
            </a:r>
            <a:endParaRPr/>
          </a:p>
        </p:txBody>
      </p:sp>
      <p:sp>
        <p:nvSpPr>
          <p:cNvPr id="362" name="Google Shape;362;p34"/>
          <p:cNvSpPr txBox="1"/>
          <p:nvPr/>
        </p:nvSpPr>
        <p:spPr>
          <a:xfrm>
            <a:off x="5229262" y="5287316"/>
            <a:ext cx="3527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87.5K</a:t>
            </a:r>
            <a:endParaRPr/>
          </a:p>
        </p:txBody>
      </p:sp>
      <p:sp>
        <p:nvSpPr>
          <p:cNvPr id="363" name="Google Shape;363;p34"/>
          <p:cNvSpPr/>
          <p:nvPr/>
        </p:nvSpPr>
        <p:spPr>
          <a:xfrm>
            <a:off x="8236215" y="5216960"/>
            <a:ext cx="135900" cy="195000"/>
          </a:xfrm>
          <a:prstGeom prst="chevron">
            <a:avLst>
              <a:gd name="adj" fmla="val 5000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34"/>
          <p:cNvSpPr txBox="1"/>
          <p:nvPr/>
        </p:nvSpPr>
        <p:spPr>
          <a:xfrm>
            <a:off x="8693199" y="4957433"/>
            <a:ext cx="26895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5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35K%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0" name="Google Shape;370;p37"/>
          <p:cNvPicPr preferRelativeResize="0"/>
          <p:nvPr/>
        </p:nvPicPr>
        <p:blipFill rotWithShape="1">
          <a:blip r:embed="rId3">
            <a:alphaModFix/>
          </a:blip>
          <a:srcRect r="4931" b="11709"/>
          <a:stretch/>
        </p:blipFill>
        <p:spPr>
          <a:xfrm>
            <a:off x="-50944" y="-9369"/>
            <a:ext cx="1224294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1" name="Google Shape;371;p37"/>
          <p:cNvPicPr preferRelativeResize="0"/>
          <p:nvPr/>
        </p:nvPicPr>
        <p:blipFill rotWithShape="1">
          <a:blip r:embed="rId4">
            <a:alphaModFix/>
          </a:blip>
          <a:srcRect l="5576" t="10344" r="7665" b="7866"/>
          <a:stretch/>
        </p:blipFill>
        <p:spPr>
          <a:xfrm>
            <a:off x="87312" y="340318"/>
            <a:ext cx="2558142" cy="1662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2" name="Google Shape;372;p3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755086" y="258860"/>
            <a:ext cx="1012371" cy="752169"/>
          </a:xfrm>
          <a:prstGeom prst="rect">
            <a:avLst/>
          </a:prstGeom>
          <a:noFill/>
          <a:ln>
            <a:noFill/>
          </a:ln>
        </p:spPr>
      </p:pic>
      <p:sp>
        <p:nvSpPr>
          <p:cNvPr id="373" name="Google Shape;373;p37"/>
          <p:cNvSpPr txBox="1"/>
          <p:nvPr/>
        </p:nvSpPr>
        <p:spPr>
          <a:xfrm>
            <a:off x="87312" y="6333016"/>
            <a:ext cx="35269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By Sociapa Ventures Pvt. Ltd. </a:t>
            </a:r>
            <a:endParaRPr/>
          </a:p>
        </p:txBody>
      </p:sp>
      <p:sp>
        <p:nvSpPr>
          <p:cNvPr id="374" name="Google Shape;374;p37"/>
          <p:cNvSpPr txBox="1"/>
          <p:nvPr/>
        </p:nvSpPr>
        <p:spPr>
          <a:xfrm>
            <a:off x="3705278" y="0"/>
            <a:ext cx="48765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overall sociapa impact?</a:t>
            </a:r>
            <a:endParaRPr sz="100"/>
          </a:p>
        </p:txBody>
      </p:sp>
      <p:sp>
        <p:nvSpPr>
          <p:cNvPr id="375" name="Google Shape;375;p37"/>
          <p:cNvSpPr txBox="1"/>
          <p:nvPr/>
        </p:nvSpPr>
        <p:spPr>
          <a:xfrm>
            <a:off x="-337808" y="3121499"/>
            <a:ext cx="3527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Sentiment Score</a:t>
            </a:r>
            <a:endParaRPr/>
          </a:p>
        </p:txBody>
      </p:sp>
      <p:pic>
        <p:nvPicPr>
          <p:cNvPr id="376" name="Google Shape;376;p3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22002" y="3628127"/>
            <a:ext cx="2443933" cy="2443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 cmpd="sng">
            <a:solidFill>
              <a:srgbClr val="292929"/>
            </a:solidFill>
            <a:prstDash val="solid"/>
            <a:miter lim="800000"/>
            <a:headEnd type="none" w="sm" len="sm"/>
            <a:tailEnd type="none" w="sm" len="sm"/>
          </a:ln>
          <a:effectLst>
            <a:reflection stA="28000" endPos="28000" dist="5000" dir="5400000" sy="-100000" algn="bl" rotWithShape="0"/>
          </a:effectLst>
        </p:spPr>
      </p:pic>
      <p:pic>
        <p:nvPicPr>
          <p:cNvPr id="377" name="Google Shape;377;p3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973792" y="3628126"/>
            <a:ext cx="2443933" cy="2443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 cmpd="sng">
            <a:solidFill>
              <a:srgbClr val="292929"/>
            </a:solidFill>
            <a:prstDash val="solid"/>
            <a:miter lim="800000"/>
            <a:headEnd type="none" w="sm" len="sm"/>
            <a:tailEnd type="none" w="sm" len="sm"/>
          </a:ln>
          <a:effectLst>
            <a:reflection stA="28000" endPos="28000" dist="5000" dir="5400000" sy="-100000" algn="bl" rotWithShape="0"/>
          </a:effectLst>
        </p:spPr>
      </p:pic>
      <p:pic>
        <p:nvPicPr>
          <p:cNvPr id="378" name="Google Shape;378;p3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018134" y="4658659"/>
            <a:ext cx="348676" cy="382866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p3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525582" y="3628126"/>
            <a:ext cx="2443933" cy="2443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 cmpd="sng">
            <a:solidFill>
              <a:srgbClr val="292929"/>
            </a:solidFill>
            <a:prstDash val="solid"/>
            <a:miter lim="800000"/>
            <a:headEnd type="none" w="sm" len="sm"/>
            <a:tailEnd type="none" w="sm" len="sm"/>
          </a:ln>
          <a:effectLst>
            <a:reflection stA="28000" endPos="28000" dist="5000" dir="5400000" sy="-100000" algn="bl" rotWithShape="0"/>
          </a:effectLst>
        </p:spPr>
      </p:pic>
      <p:sp>
        <p:nvSpPr>
          <p:cNvPr id="380" name="Google Shape;380;p37"/>
          <p:cNvSpPr txBox="1"/>
          <p:nvPr/>
        </p:nvSpPr>
        <p:spPr>
          <a:xfrm>
            <a:off x="7980401" y="3695930"/>
            <a:ext cx="3624900" cy="23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</a:pPr>
            <a:r>
              <a:rPr lang="en-IN" sz="1200" b="0" i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Our strategic interventions drove a </a:t>
            </a:r>
            <a:r>
              <a:rPr lang="en-IN" sz="1200" b="1" i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+20.6% </a:t>
            </a:r>
            <a:r>
              <a:rPr lang="en-IN" sz="1200" b="0" i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year-on-year uplift in the overall brand sentiment.</a:t>
            </a:r>
            <a:endParaRPr/>
          </a:p>
          <a:p>
            <a:pPr marL="171450" marR="0" lvl="0" indent="-952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</a:pPr>
            <a:r>
              <a:rPr lang="en-IN"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Developed health-focused recipe content and World Protein Day campaigns that strengthened </a:t>
            </a:r>
            <a:r>
              <a:rPr lang="en-IN" sz="12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brand relevance </a:t>
            </a:r>
            <a:r>
              <a:rPr lang="en-IN"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and drove positive engagement.</a:t>
            </a:r>
            <a:endParaRPr/>
          </a:p>
          <a:p>
            <a:pPr marL="171450" marR="0" lvl="0" indent="-952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Char char="•"/>
            </a:pPr>
            <a:r>
              <a:rPr lang="en-IN"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Executed strategic influencer partnerships that strengthened </a:t>
            </a:r>
            <a:r>
              <a:rPr lang="en-IN" sz="12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brand trust </a:t>
            </a:r>
            <a:r>
              <a:rPr lang="en-IN"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and reinforced its aspirational positioning.</a:t>
            </a:r>
            <a:r>
              <a:rPr lang="en-IN" sz="1200" b="0" i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2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1" name="Google Shape;381;p37"/>
          <p:cNvSpPr txBox="1"/>
          <p:nvPr/>
        </p:nvSpPr>
        <p:spPr>
          <a:xfrm>
            <a:off x="1516519" y="2008661"/>
            <a:ext cx="28596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Monitored negative chatter around the lab test controversy and deployed fact-based clarifications and Q&amp;A content to safeguard brand credibility.</a:t>
            </a:r>
            <a:endParaRPr sz="12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2" name="Google Shape;382;p37"/>
          <p:cNvSpPr/>
          <p:nvPr/>
        </p:nvSpPr>
        <p:spPr>
          <a:xfrm>
            <a:off x="4170346" y="3097919"/>
            <a:ext cx="900000" cy="900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p37" descr="Connections"/>
          <p:cNvSpPr/>
          <p:nvPr/>
        </p:nvSpPr>
        <p:spPr>
          <a:xfrm>
            <a:off x="4359375" y="3071464"/>
            <a:ext cx="522000" cy="522000"/>
          </a:xfrm>
          <a:prstGeom prst="rect">
            <a:avLst/>
          </a:prstGeom>
          <a:blipFill rotWithShape="1">
            <a:blip r:embed="rId10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p37"/>
          <p:cNvSpPr txBox="1"/>
          <p:nvPr/>
        </p:nvSpPr>
        <p:spPr>
          <a:xfrm>
            <a:off x="5156435" y="1939144"/>
            <a:ext cx="26079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Enhanced online reputation management by actively responding to consumer reviews and sharing useful preparation tips (e.g., soaking and boiling for best results).</a:t>
            </a:r>
            <a:endParaRPr sz="12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5" name="Google Shape;385;p37" descr="Statistics"/>
          <p:cNvSpPr/>
          <p:nvPr/>
        </p:nvSpPr>
        <p:spPr>
          <a:xfrm>
            <a:off x="8750813" y="5685564"/>
            <a:ext cx="522000" cy="522000"/>
          </a:xfrm>
          <a:prstGeom prst="rect">
            <a:avLst/>
          </a:prstGeom>
          <a:blipFill rotWithShape="1">
            <a:blip r:embed="rId11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p37"/>
          <p:cNvSpPr txBox="1"/>
          <p:nvPr/>
        </p:nvSpPr>
        <p:spPr>
          <a:xfrm>
            <a:off x="8386148" y="1870867"/>
            <a:ext cx="26079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2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Implemented data-driven planning through sentiment analysis, competitor benchmarking, and actionable insights to guide strategic campaign decisions.</a:t>
            </a:r>
            <a:endParaRPr sz="120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645</Words>
  <Application>Microsoft Macintosh PowerPoint</Application>
  <PresentationFormat>Widescreen</PresentationFormat>
  <Paragraphs>107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Poppins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Joy Prabhudas</dc:creator>
  <cp:lastModifiedBy>Microsoft Office User</cp:lastModifiedBy>
  <cp:revision>1</cp:revision>
  <dcterms:created xsi:type="dcterms:W3CDTF">2025-11-06T06:03:10Z</dcterms:created>
  <dcterms:modified xsi:type="dcterms:W3CDTF">2026-05-25T19:15:23Z</dcterms:modified>
</cp:coreProperties>
</file>